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8" r:id="rId3"/>
    <p:sldId id="257" r:id="rId4"/>
    <p:sldId id="267" r:id="rId5"/>
    <p:sldId id="260" r:id="rId6"/>
    <p:sldId id="266" r:id="rId7"/>
    <p:sldId id="259" r:id="rId8"/>
    <p:sldId id="263" r:id="rId9"/>
    <p:sldId id="264" r:id="rId10"/>
    <p:sldId id="265"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59"/>
    <p:restoredTop sz="94637"/>
  </p:normalViewPr>
  <p:slideViewPr>
    <p:cSldViewPr snapToGrid="0" snapToObjects="1">
      <p:cViewPr>
        <p:scale>
          <a:sx n="79" d="100"/>
          <a:sy n="79" d="100"/>
        </p:scale>
        <p:origin x="344"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7B161-68B8-1241-B927-6765D2C7B700}" type="datetimeFigureOut">
              <a:rPr lang="en-US" smtClean="0"/>
              <a:t>4/8/22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B93A7-87D3-B845-BBC0-29195E5C064F}" type="slidenum">
              <a:rPr lang="en-US" smtClean="0"/>
              <a:t>‹#›</a:t>
            </a:fld>
            <a:endParaRPr lang="en-US"/>
          </a:p>
        </p:txBody>
      </p:sp>
    </p:spTree>
    <p:extLst>
      <p:ext uri="{BB962C8B-B14F-4D97-AF65-F5344CB8AC3E}">
        <p14:creationId xmlns:p14="http://schemas.microsoft.com/office/powerpoint/2010/main" val="2405002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B93A7-87D3-B845-BBC0-29195E5C064F}" type="slidenum">
              <a:rPr lang="en-US" smtClean="0"/>
              <a:t>3</a:t>
            </a:fld>
            <a:endParaRPr lang="en-US"/>
          </a:p>
        </p:txBody>
      </p:sp>
    </p:spTree>
    <p:extLst>
      <p:ext uri="{BB962C8B-B14F-4D97-AF65-F5344CB8AC3E}">
        <p14:creationId xmlns:p14="http://schemas.microsoft.com/office/powerpoint/2010/main" val="73151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Whistler mode waves are waves that happen in 10s of milliseconds – Venus express recorded data every dozens of seconds. Venus Express detected what they assumed to be like trains of whistler mode waves, but not actual whistler mode waves (instrument wasn’t too fine for that) </a:t>
            </a:r>
          </a:p>
        </p:txBody>
      </p:sp>
      <p:sp>
        <p:nvSpPr>
          <p:cNvPr id="4" name="Slide Number Placeholder 3"/>
          <p:cNvSpPr>
            <a:spLocks noGrp="1"/>
          </p:cNvSpPr>
          <p:nvPr>
            <p:ph type="sldNum" sz="quarter" idx="5"/>
          </p:nvPr>
        </p:nvSpPr>
        <p:spPr/>
        <p:txBody>
          <a:bodyPr/>
          <a:lstStyle/>
          <a:p>
            <a:fld id="{B4DB93A7-87D3-B845-BBC0-29195E5C064F}" type="slidenum">
              <a:rPr lang="en-US" smtClean="0"/>
              <a:t>4</a:t>
            </a:fld>
            <a:endParaRPr lang="en-US"/>
          </a:p>
        </p:txBody>
      </p:sp>
    </p:spTree>
    <p:extLst>
      <p:ext uri="{BB962C8B-B14F-4D97-AF65-F5344CB8AC3E}">
        <p14:creationId xmlns:p14="http://schemas.microsoft.com/office/powerpoint/2010/main" val="4195644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assumed the Akatsuki LAC filter to be a Gaussian centered around the O1 peak (green).</a:t>
            </a:r>
          </a:p>
          <a:p>
            <a:r>
              <a:rPr lang="en-US" dirty="0"/>
              <a:t>- To illustrate, this is the curve of a blackbody (black line) against the LAC filter. The arguments for lightning assume that Akatsuki measured a lightning flash because the energy amount for a blackbody-emitting meteor would be far too large to be realistic.</a:t>
            </a:r>
          </a:p>
        </p:txBody>
      </p:sp>
      <p:sp>
        <p:nvSpPr>
          <p:cNvPr id="4" name="Slide Number Placeholder 3"/>
          <p:cNvSpPr>
            <a:spLocks noGrp="1"/>
          </p:cNvSpPr>
          <p:nvPr>
            <p:ph type="sldNum" sz="quarter" idx="5"/>
          </p:nvPr>
        </p:nvSpPr>
        <p:spPr/>
        <p:txBody>
          <a:bodyPr/>
          <a:lstStyle/>
          <a:p>
            <a:fld id="{B4DB93A7-87D3-B845-BBC0-29195E5C064F}" type="slidenum">
              <a:rPr lang="en-US" smtClean="0"/>
              <a:t>5</a:t>
            </a:fld>
            <a:endParaRPr lang="en-US"/>
          </a:p>
        </p:txBody>
      </p:sp>
    </p:spTree>
    <p:extLst>
      <p:ext uri="{BB962C8B-B14F-4D97-AF65-F5344CB8AC3E}">
        <p14:creationId xmlns:p14="http://schemas.microsoft.com/office/powerpoint/2010/main" val="228217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smaller meteors emit as spectra, not blackbodies. </a:t>
            </a:r>
          </a:p>
          <a:p>
            <a:r>
              <a:rPr lang="en-US" dirty="0"/>
              <a:t>This data is from a </a:t>
            </a:r>
            <a:r>
              <a:rPr lang="en-US" dirty="0" err="1"/>
              <a:t>Geminid</a:t>
            </a:r>
            <a:r>
              <a:rPr lang="en-US" dirty="0"/>
              <a:t> meteor that burned up in Earth’s atmosphere. As we can see, the peak of the O1 emission line lines up extremely nicely with the LAC filter. T</a:t>
            </a:r>
          </a:p>
        </p:txBody>
      </p:sp>
      <p:sp>
        <p:nvSpPr>
          <p:cNvPr id="4" name="Slide Number Placeholder 3"/>
          <p:cNvSpPr>
            <a:spLocks noGrp="1"/>
          </p:cNvSpPr>
          <p:nvPr>
            <p:ph type="sldNum" sz="quarter" idx="5"/>
          </p:nvPr>
        </p:nvSpPr>
        <p:spPr/>
        <p:txBody>
          <a:bodyPr/>
          <a:lstStyle/>
          <a:p>
            <a:fld id="{B4DB93A7-87D3-B845-BBC0-29195E5C064F}" type="slidenum">
              <a:rPr lang="en-US" smtClean="0"/>
              <a:t>6</a:t>
            </a:fld>
            <a:endParaRPr lang="en-US"/>
          </a:p>
        </p:txBody>
      </p:sp>
    </p:spTree>
    <p:extLst>
      <p:ext uri="{BB962C8B-B14F-4D97-AF65-F5344CB8AC3E}">
        <p14:creationId xmlns:p14="http://schemas.microsoft.com/office/powerpoint/2010/main" val="703565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To calculate the energy of the meteor, we took the ratio of relative energy in the atmospheric O1 peak (within the LAC filter) to the total energy emitted by the meteor in red, not including the rest of the atmospheric data in yellow. </a:t>
            </a:r>
          </a:p>
          <a:p>
            <a:r>
              <a:rPr lang="en-US" dirty="0">
                <a:solidFill>
                  <a:schemeClr val="bg1"/>
                </a:solidFill>
              </a:rPr>
              <a:t>We found that the conversion rate for energy was around 9% for earth. </a:t>
            </a:r>
          </a:p>
          <a:p>
            <a:r>
              <a:rPr lang="en-US" dirty="0">
                <a:solidFill>
                  <a:schemeClr val="bg1"/>
                </a:solidFill>
              </a:rPr>
              <a:t>On </a:t>
            </a:r>
            <a:r>
              <a:rPr lang="en-US" dirty="0" err="1">
                <a:solidFill>
                  <a:schemeClr val="bg1"/>
                </a:solidFill>
              </a:rPr>
              <a:t>venus</a:t>
            </a:r>
            <a:r>
              <a:rPr lang="en-US" dirty="0">
                <a:solidFill>
                  <a:schemeClr val="bg1"/>
                </a:solidFill>
              </a:rPr>
              <a:t>, the conversion rate could be up to 30%.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B4DB93A7-87D3-B845-BBC0-29195E5C064F}" type="slidenum">
              <a:rPr lang="en-US" smtClean="0"/>
              <a:t>7</a:t>
            </a:fld>
            <a:endParaRPr lang="en-US"/>
          </a:p>
        </p:txBody>
      </p:sp>
    </p:spTree>
    <p:extLst>
      <p:ext uri="{BB962C8B-B14F-4D97-AF65-F5344CB8AC3E}">
        <p14:creationId xmlns:p14="http://schemas.microsoft.com/office/powerpoint/2010/main" val="86595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Claims of lightning have been validated because of the one observed flash, but given the rate of conversion of energy, it may be more likely that a meteor caused the observed flashes! </a:t>
            </a:r>
          </a:p>
          <a:p>
            <a:endParaRPr lang="en-US" dirty="0"/>
          </a:p>
        </p:txBody>
      </p:sp>
      <p:sp>
        <p:nvSpPr>
          <p:cNvPr id="4" name="Slide Number Placeholder 3"/>
          <p:cNvSpPr>
            <a:spLocks noGrp="1"/>
          </p:cNvSpPr>
          <p:nvPr>
            <p:ph type="sldNum" sz="quarter" idx="5"/>
          </p:nvPr>
        </p:nvSpPr>
        <p:spPr/>
        <p:txBody>
          <a:bodyPr/>
          <a:lstStyle/>
          <a:p>
            <a:fld id="{B4DB93A7-87D3-B845-BBC0-29195E5C064F}" type="slidenum">
              <a:rPr lang="en-US" smtClean="0"/>
              <a:t>8</a:t>
            </a:fld>
            <a:endParaRPr lang="en-US"/>
          </a:p>
        </p:txBody>
      </p:sp>
    </p:spTree>
    <p:extLst>
      <p:ext uri="{BB962C8B-B14F-4D97-AF65-F5344CB8AC3E}">
        <p14:creationId xmlns:p14="http://schemas.microsoft.com/office/powerpoint/2010/main" val="2711303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Convection patterns </a:t>
            </a:r>
          </a:p>
          <a:p>
            <a:r>
              <a:rPr lang="en-US" dirty="0"/>
              <a:t>Solid – liquid patterns (how is normal lightning created? ) </a:t>
            </a:r>
          </a:p>
          <a:p>
            <a:r>
              <a:rPr lang="en-US" dirty="0"/>
              <a:t>Lightning can produce a lot of NO – important for cloud chemistry - implications for life? </a:t>
            </a:r>
          </a:p>
          <a:p>
            <a:r>
              <a:rPr lang="en-US" dirty="0"/>
              <a:t>Exploit EM to perform sounding of crust like on Earth</a:t>
            </a:r>
          </a:p>
        </p:txBody>
      </p:sp>
      <p:sp>
        <p:nvSpPr>
          <p:cNvPr id="4" name="Slide Number Placeholder 3"/>
          <p:cNvSpPr>
            <a:spLocks noGrp="1"/>
          </p:cNvSpPr>
          <p:nvPr>
            <p:ph type="sldNum" sz="quarter" idx="5"/>
          </p:nvPr>
        </p:nvSpPr>
        <p:spPr/>
        <p:txBody>
          <a:bodyPr/>
          <a:lstStyle/>
          <a:p>
            <a:fld id="{B4DB93A7-87D3-B845-BBC0-29195E5C064F}" type="slidenum">
              <a:rPr lang="en-US" smtClean="0"/>
              <a:t>9</a:t>
            </a:fld>
            <a:endParaRPr lang="en-US"/>
          </a:p>
        </p:txBody>
      </p:sp>
    </p:spTree>
    <p:extLst>
      <p:ext uri="{BB962C8B-B14F-4D97-AF65-F5344CB8AC3E}">
        <p14:creationId xmlns:p14="http://schemas.microsoft.com/office/powerpoint/2010/main" val="1467872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AAA5-722B-D844-8B53-806E566922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24C1EC-4723-194D-BBE9-D463A21A0C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6EEB9C-31AB-8B4C-AD20-FDC3EE7271AA}"/>
              </a:ext>
            </a:extLst>
          </p:cNvPr>
          <p:cNvSpPr>
            <a:spLocks noGrp="1"/>
          </p:cNvSpPr>
          <p:nvPr>
            <p:ph type="dt" sz="half" idx="10"/>
          </p:nvPr>
        </p:nvSpPr>
        <p:spPr/>
        <p:txBody>
          <a:bodyPr/>
          <a:lstStyle/>
          <a:p>
            <a:fld id="{354C0245-A61C-0E45-AE59-7C5241075D57}" type="datetimeFigureOut">
              <a:rPr lang="en-US" smtClean="0"/>
              <a:t>4/8/22</a:t>
            </a:fld>
            <a:endParaRPr lang="en-US"/>
          </a:p>
        </p:txBody>
      </p:sp>
      <p:sp>
        <p:nvSpPr>
          <p:cNvPr id="5" name="Footer Placeholder 4">
            <a:extLst>
              <a:ext uri="{FF2B5EF4-FFF2-40B4-BE49-F238E27FC236}">
                <a16:creationId xmlns:a16="http://schemas.microsoft.com/office/drawing/2014/main" id="{134E901A-DABC-A441-9C05-A4A78A26F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2A0384-B047-1C4E-B670-C0A52E0A5BE7}"/>
              </a:ext>
            </a:extLst>
          </p:cNvPr>
          <p:cNvSpPr>
            <a:spLocks noGrp="1"/>
          </p:cNvSpPr>
          <p:nvPr>
            <p:ph type="sldNum" sz="quarter" idx="12"/>
          </p:nvPr>
        </p:nvSpPr>
        <p:spPr/>
        <p:txBody>
          <a:bodyPr/>
          <a:lstStyle/>
          <a:p>
            <a:fld id="{A165E627-790A-3B44-9389-DCB0DEFC7CAB}" type="slidenum">
              <a:rPr lang="en-US" smtClean="0"/>
              <a:t>‹#›</a:t>
            </a:fld>
            <a:endParaRPr lang="en-US"/>
          </a:p>
        </p:txBody>
      </p:sp>
    </p:spTree>
    <p:extLst>
      <p:ext uri="{BB962C8B-B14F-4D97-AF65-F5344CB8AC3E}">
        <p14:creationId xmlns:p14="http://schemas.microsoft.com/office/powerpoint/2010/main" val="241115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7CC6-14A6-6F4A-8CFE-B3F73EF2D3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D3F7EC-F5E3-0D49-94ED-0B1168A285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DEF20-4607-B846-940B-8038EC419E24}"/>
              </a:ext>
            </a:extLst>
          </p:cNvPr>
          <p:cNvSpPr>
            <a:spLocks noGrp="1"/>
          </p:cNvSpPr>
          <p:nvPr>
            <p:ph type="dt" sz="half" idx="10"/>
          </p:nvPr>
        </p:nvSpPr>
        <p:spPr/>
        <p:txBody>
          <a:bodyPr/>
          <a:lstStyle/>
          <a:p>
            <a:fld id="{354C0245-A61C-0E45-AE59-7C5241075D57}" type="datetimeFigureOut">
              <a:rPr lang="en-US" smtClean="0"/>
              <a:t>4/8/22</a:t>
            </a:fld>
            <a:endParaRPr lang="en-US"/>
          </a:p>
        </p:txBody>
      </p:sp>
      <p:sp>
        <p:nvSpPr>
          <p:cNvPr id="5" name="Footer Placeholder 4">
            <a:extLst>
              <a:ext uri="{FF2B5EF4-FFF2-40B4-BE49-F238E27FC236}">
                <a16:creationId xmlns:a16="http://schemas.microsoft.com/office/drawing/2014/main" id="{3A5AC3A3-6AE3-E043-BE95-D766B9116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297B1-6A80-594D-8DFB-C9ACDD05897B}"/>
              </a:ext>
            </a:extLst>
          </p:cNvPr>
          <p:cNvSpPr>
            <a:spLocks noGrp="1"/>
          </p:cNvSpPr>
          <p:nvPr>
            <p:ph type="sldNum" sz="quarter" idx="12"/>
          </p:nvPr>
        </p:nvSpPr>
        <p:spPr/>
        <p:txBody>
          <a:bodyPr/>
          <a:lstStyle/>
          <a:p>
            <a:fld id="{A165E627-790A-3B44-9389-DCB0DEFC7CAB}" type="slidenum">
              <a:rPr lang="en-US" smtClean="0"/>
              <a:t>‹#›</a:t>
            </a:fld>
            <a:endParaRPr lang="en-US"/>
          </a:p>
        </p:txBody>
      </p:sp>
    </p:spTree>
    <p:extLst>
      <p:ext uri="{BB962C8B-B14F-4D97-AF65-F5344CB8AC3E}">
        <p14:creationId xmlns:p14="http://schemas.microsoft.com/office/powerpoint/2010/main" val="196348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F046DB-208F-4143-9D29-5B126D21BB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CFBEED-5504-0647-BA14-26CE9D5B8C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DB618-C581-DC4E-BCBF-D60584CD72D9}"/>
              </a:ext>
            </a:extLst>
          </p:cNvPr>
          <p:cNvSpPr>
            <a:spLocks noGrp="1"/>
          </p:cNvSpPr>
          <p:nvPr>
            <p:ph type="dt" sz="half" idx="10"/>
          </p:nvPr>
        </p:nvSpPr>
        <p:spPr/>
        <p:txBody>
          <a:bodyPr/>
          <a:lstStyle/>
          <a:p>
            <a:fld id="{354C0245-A61C-0E45-AE59-7C5241075D57}" type="datetimeFigureOut">
              <a:rPr lang="en-US" smtClean="0"/>
              <a:t>4/8/22</a:t>
            </a:fld>
            <a:endParaRPr lang="en-US"/>
          </a:p>
        </p:txBody>
      </p:sp>
      <p:sp>
        <p:nvSpPr>
          <p:cNvPr id="5" name="Footer Placeholder 4">
            <a:extLst>
              <a:ext uri="{FF2B5EF4-FFF2-40B4-BE49-F238E27FC236}">
                <a16:creationId xmlns:a16="http://schemas.microsoft.com/office/drawing/2014/main" id="{5AFA6259-6B2A-1949-A5C1-C0E6788D97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A3FA4-B31F-8244-A0C3-A025170CD04F}"/>
              </a:ext>
            </a:extLst>
          </p:cNvPr>
          <p:cNvSpPr>
            <a:spLocks noGrp="1"/>
          </p:cNvSpPr>
          <p:nvPr>
            <p:ph type="sldNum" sz="quarter" idx="12"/>
          </p:nvPr>
        </p:nvSpPr>
        <p:spPr/>
        <p:txBody>
          <a:bodyPr/>
          <a:lstStyle/>
          <a:p>
            <a:fld id="{A165E627-790A-3B44-9389-DCB0DEFC7CAB}" type="slidenum">
              <a:rPr lang="en-US" smtClean="0"/>
              <a:t>‹#›</a:t>
            </a:fld>
            <a:endParaRPr lang="en-US"/>
          </a:p>
        </p:txBody>
      </p:sp>
    </p:spTree>
    <p:extLst>
      <p:ext uri="{BB962C8B-B14F-4D97-AF65-F5344CB8AC3E}">
        <p14:creationId xmlns:p14="http://schemas.microsoft.com/office/powerpoint/2010/main" val="225799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B002D-A105-4945-8A4A-721EF45024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D8A307-BA25-FE4A-B0BA-1F83328804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52C98-9EC5-C343-A484-7D2B003357FD}"/>
              </a:ext>
            </a:extLst>
          </p:cNvPr>
          <p:cNvSpPr>
            <a:spLocks noGrp="1"/>
          </p:cNvSpPr>
          <p:nvPr>
            <p:ph type="dt" sz="half" idx="10"/>
          </p:nvPr>
        </p:nvSpPr>
        <p:spPr/>
        <p:txBody>
          <a:bodyPr/>
          <a:lstStyle/>
          <a:p>
            <a:fld id="{354C0245-A61C-0E45-AE59-7C5241075D57}" type="datetimeFigureOut">
              <a:rPr lang="en-US" smtClean="0"/>
              <a:t>4/8/22</a:t>
            </a:fld>
            <a:endParaRPr lang="en-US"/>
          </a:p>
        </p:txBody>
      </p:sp>
      <p:sp>
        <p:nvSpPr>
          <p:cNvPr id="5" name="Footer Placeholder 4">
            <a:extLst>
              <a:ext uri="{FF2B5EF4-FFF2-40B4-BE49-F238E27FC236}">
                <a16:creationId xmlns:a16="http://schemas.microsoft.com/office/drawing/2014/main" id="{3BB09C05-CA4E-8147-90D1-2F5A37D14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FF4F5-A876-544E-986F-6E4C2F8D49EC}"/>
              </a:ext>
            </a:extLst>
          </p:cNvPr>
          <p:cNvSpPr>
            <a:spLocks noGrp="1"/>
          </p:cNvSpPr>
          <p:nvPr>
            <p:ph type="sldNum" sz="quarter" idx="12"/>
          </p:nvPr>
        </p:nvSpPr>
        <p:spPr/>
        <p:txBody>
          <a:bodyPr/>
          <a:lstStyle/>
          <a:p>
            <a:fld id="{A165E627-790A-3B44-9389-DCB0DEFC7CAB}" type="slidenum">
              <a:rPr lang="en-US" smtClean="0"/>
              <a:t>‹#›</a:t>
            </a:fld>
            <a:endParaRPr lang="en-US"/>
          </a:p>
        </p:txBody>
      </p:sp>
    </p:spTree>
    <p:extLst>
      <p:ext uri="{BB962C8B-B14F-4D97-AF65-F5344CB8AC3E}">
        <p14:creationId xmlns:p14="http://schemas.microsoft.com/office/powerpoint/2010/main" val="23204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0427E-E105-A44B-9E56-B008F13273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FADB0C-67CD-7449-B45D-C3CFE4E32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4BF772-5BAC-F94D-93D1-83F6763D1271}"/>
              </a:ext>
            </a:extLst>
          </p:cNvPr>
          <p:cNvSpPr>
            <a:spLocks noGrp="1"/>
          </p:cNvSpPr>
          <p:nvPr>
            <p:ph type="dt" sz="half" idx="10"/>
          </p:nvPr>
        </p:nvSpPr>
        <p:spPr/>
        <p:txBody>
          <a:bodyPr/>
          <a:lstStyle/>
          <a:p>
            <a:fld id="{354C0245-A61C-0E45-AE59-7C5241075D57}" type="datetimeFigureOut">
              <a:rPr lang="en-US" smtClean="0"/>
              <a:t>4/8/22</a:t>
            </a:fld>
            <a:endParaRPr lang="en-US"/>
          </a:p>
        </p:txBody>
      </p:sp>
      <p:sp>
        <p:nvSpPr>
          <p:cNvPr id="5" name="Footer Placeholder 4">
            <a:extLst>
              <a:ext uri="{FF2B5EF4-FFF2-40B4-BE49-F238E27FC236}">
                <a16:creationId xmlns:a16="http://schemas.microsoft.com/office/drawing/2014/main" id="{4BD186E6-D44D-0745-973F-95EDF267A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34A7D-B3C5-E842-A2AB-55415CBF854E}"/>
              </a:ext>
            </a:extLst>
          </p:cNvPr>
          <p:cNvSpPr>
            <a:spLocks noGrp="1"/>
          </p:cNvSpPr>
          <p:nvPr>
            <p:ph type="sldNum" sz="quarter" idx="12"/>
          </p:nvPr>
        </p:nvSpPr>
        <p:spPr/>
        <p:txBody>
          <a:bodyPr/>
          <a:lstStyle/>
          <a:p>
            <a:fld id="{A165E627-790A-3B44-9389-DCB0DEFC7CAB}" type="slidenum">
              <a:rPr lang="en-US" smtClean="0"/>
              <a:t>‹#›</a:t>
            </a:fld>
            <a:endParaRPr lang="en-US"/>
          </a:p>
        </p:txBody>
      </p:sp>
    </p:spTree>
    <p:extLst>
      <p:ext uri="{BB962C8B-B14F-4D97-AF65-F5344CB8AC3E}">
        <p14:creationId xmlns:p14="http://schemas.microsoft.com/office/powerpoint/2010/main" val="119331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EA41-47FE-4848-A15E-91245BFF37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AA7212-22E0-AE4A-A161-4573D62F88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B03E13-3993-FF47-923F-58E06206BC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2951C0-CBC6-884C-9546-4FBD426C1E97}"/>
              </a:ext>
            </a:extLst>
          </p:cNvPr>
          <p:cNvSpPr>
            <a:spLocks noGrp="1"/>
          </p:cNvSpPr>
          <p:nvPr>
            <p:ph type="dt" sz="half" idx="10"/>
          </p:nvPr>
        </p:nvSpPr>
        <p:spPr/>
        <p:txBody>
          <a:bodyPr/>
          <a:lstStyle/>
          <a:p>
            <a:fld id="{354C0245-A61C-0E45-AE59-7C5241075D57}" type="datetimeFigureOut">
              <a:rPr lang="en-US" smtClean="0"/>
              <a:t>4/8/22</a:t>
            </a:fld>
            <a:endParaRPr lang="en-US"/>
          </a:p>
        </p:txBody>
      </p:sp>
      <p:sp>
        <p:nvSpPr>
          <p:cNvPr id="6" name="Footer Placeholder 5">
            <a:extLst>
              <a:ext uri="{FF2B5EF4-FFF2-40B4-BE49-F238E27FC236}">
                <a16:creationId xmlns:a16="http://schemas.microsoft.com/office/drawing/2014/main" id="{6CAAEA2F-DFCA-9241-8444-B79A9879FB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5DAA1B-F713-1E44-A126-24AE7C7358F6}"/>
              </a:ext>
            </a:extLst>
          </p:cNvPr>
          <p:cNvSpPr>
            <a:spLocks noGrp="1"/>
          </p:cNvSpPr>
          <p:nvPr>
            <p:ph type="sldNum" sz="quarter" idx="12"/>
          </p:nvPr>
        </p:nvSpPr>
        <p:spPr/>
        <p:txBody>
          <a:bodyPr/>
          <a:lstStyle/>
          <a:p>
            <a:fld id="{A165E627-790A-3B44-9389-DCB0DEFC7CAB}" type="slidenum">
              <a:rPr lang="en-US" smtClean="0"/>
              <a:t>‹#›</a:t>
            </a:fld>
            <a:endParaRPr lang="en-US"/>
          </a:p>
        </p:txBody>
      </p:sp>
    </p:spTree>
    <p:extLst>
      <p:ext uri="{BB962C8B-B14F-4D97-AF65-F5344CB8AC3E}">
        <p14:creationId xmlns:p14="http://schemas.microsoft.com/office/powerpoint/2010/main" val="305196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3D5C6-0E32-944E-B607-0C1FC398E8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011C6-5BE1-9E43-8B7C-3940AEC90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4E3C4C-5417-8F49-B37D-AA07302BCB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723E64-1AA4-0D4D-9AED-7ED050E0FC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073121-EA53-6342-840B-8FCD617062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8CFC15-4C48-E541-85C8-A0B20D3CFAC3}"/>
              </a:ext>
            </a:extLst>
          </p:cNvPr>
          <p:cNvSpPr>
            <a:spLocks noGrp="1"/>
          </p:cNvSpPr>
          <p:nvPr>
            <p:ph type="dt" sz="half" idx="10"/>
          </p:nvPr>
        </p:nvSpPr>
        <p:spPr/>
        <p:txBody>
          <a:bodyPr/>
          <a:lstStyle/>
          <a:p>
            <a:fld id="{354C0245-A61C-0E45-AE59-7C5241075D57}" type="datetimeFigureOut">
              <a:rPr lang="en-US" smtClean="0"/>
              <a:t>4/8/22</a:t>
            </a:fld>
            <a:endParaRPr lang="en-US"/>
          </a:p>
        </p:txBody>
      </p:sp>
      <p:sp>
        <p:nvSpPr>
          <p:cNvPr id="8" name="Footer Placeholder 7">
            <a:extLst>
              <a:ext uri="{FF2B5EF4-FFF2-40B4-BE49-F238E27FC236}">
                <a16:creationId xmlns:a16="http://schemas.microsoft.com/office/drawing/2014/main" id="{5E369334-B4C1-A54D-BBC5-4B59C1C45D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B82F37-D08C-2745-9D80-4557A5AABAD1}"/>
              </a:ext>
            </a:extLst>
          </p:cNvPr>
          <p:cNvSpPr>
            <a:spLocks noGrp="1"/>
          </p:cNvSpPr>
          <p:nvPr>
            <p:ph type="sldNum" sz="quarter" idx="12"/>
          </p:nvPr>
        </p:nvSpPr>
        <p:spPr/>
        <p:txBody>
          <a:bodyPr/>
          <a:lstStyle/>
          <a:p>
            <a:fld id="{A165E627-790A-3B44-9389-DCB0DEFC7CAB}" type="slidenum">
              <a:rPr lang="en-US" smtClean="0"/>
              <a:t>‹#›</a:t>
            </a:fld>
            <a:endParaRPr lang="en-US"/>
          </a:p>
        </p:txBody>
      </p:sp>
    </p:spTree>
    <p:extLst>
      <p:ext uri="{BB962C8B-B14F-4D97-AF65-F5344CB8AC3E}">
        <p14:creationId xmlns:p14="http://schemas.microsoft.com/office/powerpoint/2010/main" val="117928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A6382-E38F-1044-ABE6-FA55CCC064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218296-9E27-6948-B631-C6B8F1DBD2F0}"/>
              </a:ext>
            </a:extLst>
          </p:cNvPr>
          <p:cNvSpPr>
            <a:spLocks noGrp="1"/>
          </p:cNvSpPr>
          <p:nvPr>
            <p:ph type="dt" sz="half" idx="10"/>
          </p:nvPr>
        </p:nvSpPr>
        <p:spPr/>
        <p:txBody>
          <a:bodyPr/>
          <a:lstStyle/>
          <a:p>
            <a:fld id="{354C0245-A61C-0E45-AE59-7C5241075D57}" type="datetimeFigureOut">
              <a:rPr lang="en-US" smtClean="0"/>
              <a:t>4/8/22</a:t>
            </a:fld>
            <a:endParaRPr lang="en-US"/>
          </a:p>
        </p:txBody>
      </p:sp>
      <p:sp>
        <p:nvSpPr>
          <p:cNvPr id="4" name="Footer Placeholder 3">
            <a:extLst>
              <a:ext uri="{FF2B5EF4-FFF2-40B4-BE49-F238E27FC236}">
                <a16:creationId xmlns:a16="http://schemas.microsoft.com/office/drawing/2014/main" id="{E2C84E53-457F-B741-B6C3-AD83708A43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ED3972-AC52-0B42-B31C-663ED9C69686}"/>
              </a:ext>
            </a:extLst>
          </p:cNvPr>
          <p:cNvSpPr>
            <a:spLocks noGrp="1"/>
          </p:cNvSpPr>
          <p:nvPr>
            <p:ph type="sldNum" sz="quarter" idx="12"/>
          </p:nvPr>
        </p:nvSpPr>
        <p:spPr/>
        <p:txBody>
          <a:bodyPr/>
          <a:lstStyle/>
          <a:p>
            <a:fld id="{A165E627-790A-3B44-9389-DCB0DEFC7CAB}" type="slidenum">
              <a:rPr lang="en-US" smtClean="0"/>
              <a:t>‹#›</a:t>
            </a:fld>
            <a:endParaRPr lang="en-US"/>
          </a:p>
        </p:txBody>
      </p:sp>
    </p:spTree>
    <p:extLst>
      <p:ext uri="{BB962C8B-B14F-4D97-AF65-F5344CB8AC3E}">
        <p14:creationId xmlns:p14="http://schemas.microsoft.com/office/powerpoint/2010/main" val="255646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F0AC17-1B21-0847-8A8F-36CC665CE76C}"/>
              </a:ext>
            </a:extLst>
          </p:cNvPr>
          <p:cNvSpPr>
            <a:spLocks noGrp="1"/>
          </p:cNvSpPr>
          <p:nvPr>
            <p:ph type="dt" sz="half" idx="10"/>
          </p:nvPr>
        </p:nvSpPr>
        <p:spPr/>
        <p:txBody>
          <a:bodyPr/>
          <a:lstStyle/>
          <a:p>
            <a:fld id="{354C0245-A61C-0E45-AE59-7C5241075D57}" type="datetimeFigureOut">
              <a:rPr lang="en-US" smtClean="0"/>
              <a:t>4/8/22</a:t>
            </a:fld>
            <a:endParaRPr lang="en-US"/>
          </a:p>
        </p:txBody>
      </p:sp>
      <p:sp>
        <p:nvSpPr>
          <p:cNvPr id="3" name="Footer Placeholder 2">
            <a:extLst>
              <a:ext uri="{FF2B5EF4-FFF2-40B4-BE49-F238E27FC236}">
                <a16:creationId xmlns:a16="http://schemas.microsoft.com/office/drawing/2014/main" id="{8B76D8D7-0031-C948-AA2A-F85930D97E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9DD4B7-5F92-2F4A-B041-A007EFD19314}"/>
              </a:ext>
            </a:extLst>
          </p:cNvPr>
          <p:cNvSpPr>
            <a:spLocks noGrp="1"/>
          </p:cNvSpPr>
          <p:nvPr>
            <p:ph type="sldNum" sz="quarter" idx="12"/>
          </p:nvPr>
        </p:nvSpPr>
        <p:spPr/>
        <p:txBody>
          <a:bodyPr/>
          <a:lstStyle/>
          <a:p>
            <a:fld id="{A165E627-790A-3B44-9389-DCB0DEFC7CAB}" type="slidenum">
              <a:rPr lang="en-US" smtClean="0"/>
              <a:t>‹#›</a:t>
            </a:fld>
            <a:endParaRPr lang="en-US"/>
          </a:p>
        </p:txBody>
      </p:sp>
    </p:spTree>
    <p:extLst>
      <p:ext uri="{BB962C8B-B14F-4D97-AF65-F5344CB8AC3E}">
        <p14:creationId xmlns:p14="http://schemas.microsoft.com/office/powerpoint/2010/main" val="58472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48FD8-0953-E040-83EF-0CDEA9DD7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52907D-ACF3-9049-AA04-1A7E386151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0880D0-5492-C549-BBA2-6F789E40F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F5CCBC-6AA5-684A-A0B3-A901654ACC50}"/>
              </a:ext>
            </a:extLst>
          </p:cNvPr>
          <p:cNvSpPr>
            <a:spLocks noGrp="1"/>
          </p:cNvSpPr>
          <p:nvPr>
            <p:ph type="dt" sz="half" idx="10"/>
          </p:nvPr>
        </p:nvSpPr>
        <p:spPr/>
        <p:txBody>
          <a:bodyPr/>
          <a:lstStyle/>
          <a:p>
            <a:fld id="{354C0245-A61C-0E45-AE59-7C5241075D57}" type="datetimeFigureOut">
              <a:rPr lang="en-US" smtClean="0"/>
              <a:t>4/8/22</a:t>
            </a:fld>
            <a:endParaRPr lang="en-US"/>
          </a:p>
        </p:txBody>
      </p:sp>
      <p:sp>
        <p:nvSpPr>
          <p:cNvPr id="6" name="Footer Placeholder 5">
            <a:extLst>
              <a:ext uri="{FF2B5EF4-FFF2-40B4-BE49-F238E27FC236}">
                <a16:creationId xmlns:a16="http://schemas.microsoft.com/office/drawing/2014/main" id="{A9E15588-3146-8C44-B6C6-564C8FB036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CA10F1-F0AC-AB4B-B06D-F922DA16AA25}"/>
              </a:ext>
            </a:extLst>
          </p:cNvPr>
          <p:cNvSpPr>
            <a:spLocks noGrp="1"/>
          </p:cNvSpPr>
          <p:nvPr>
            <p:ph type="sldNum" sz="quarter" idx="12"/>
          </p:nvPr>
        </p:nvSpPr>
        <p:spPr/>
        <p:txBody>
          <a:bodyPr/>
          <a:lstStyle/>
          <a:p>
            <a:fld id="{A165E627-790A-3B44-9389-DCB0DEFC7CAB}" type="slidenum">
              <a:rPr lang="en-US" smtClean="0"/>
              <a:t>‹#›</a:t>
            </a:fld>
            <a:endParaRPr lang="en-US"/>
          </a:p>
        </p:txBody>
      </p:sp>
    </p:spTree>
    <p:extLst>
      <p:ext uri="{BB962C8B-B14F-4D97-AF65-F5344CB8AC3E}">
        <p14:creationId xmlns:p14="http://schemas.microsoft.com/office/powerpoint/2010/main" val="426749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35E3-1F4D-8D48-8B87-FF484CEB6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C9AB3D-A338-2945-B80B-CC80C2FD16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3DDAFB-B255-AC45-BD5F-F9F5B7341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3F22FC-D364-EB4B-8387-E4D5F4FFF3B0}"/>
              </a:ext>
            </a:extLst>
          </p:cNvPr>
          <p:cNvSpPr>
            <a:spLocks noGrp="1"/>
          </p:cNvSpPr>
          <p:nvPr>
            <p:ph type="dt" sz="half" idx="10"/>
          </p:nvPr>
        </p:nvSpPr>
        <p:spPr/>
        <p:txBody>
          <a:bodyPr/>
          <a:lstStyle/>
          <a:p>
            <a:fld id="{354C0245-A61C-0E45-AE59-7C5241075D57}" type="datetimeFigureOut">
              <a:rPr lang="en-US" smtClean="0"/>
              <a:t>4/8/22</a:t>
            </a:fld>
            <a:endParaRPr lang="en-US"/>
          </a:p>
        </p:txBody>
      </p:sp>
      <p:sp>
        <p:nvSpPr>
          <p:cNvPr id="6" name="Footer Placeholder 5">
            <a:extLst>
              <a:ext uri="{FF2B5EF4-FFF2-40B4-BE49-F238E27FC236}">
                <a16:creationId xmlns:a16="http://schemas.microsoft.com/office/drawing/2014/main" id="{17286C12-CF63-3B4F-8975-5AB84FA646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CA0A5-4C3D-D14C-BCBB-A1A31C136F8E}"/>
              </a:ext>
            </a:extLst>
          </p:cNvPr>
          <p:cNvSpPr>
            <a:spLocks noGrp="1"/>
          </p:cNvSpPr>
          <p:nvPr>
            <p:ph type="sldNum" sz="quarter" idx="12"/>
          </p:nvPr>
        </p:nvSpPr>
        <p:spPr/>
        <p:txBody>
          <a:bodyPr/>
          <a:lstStyle/>
          <a:p>
            <a:fld id="{A165E627-790A-3B44-9389-DCB0DEFC7CAB}" type="slidenum">
              <a:rPr lang="en-US" smtClean="0"/>
              <a:t>‹#›</a:t>
            </a:fld>
            <a:endParaRPr lang="en-US"/>
          </a:p>
        </p:txBody>
      </p:sp>
    </p:spTree>
    <p:extLst>
      <p:ext uri="{BB962C8B-B14F-4D97-AF65-F5344CB8AC3E}">
        <p14:creationId xmlns:p14="http://schemas.microsoft.com/office/powerpoint/2010/main" val="218689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FC548E-5BC1-224B-9016-DECA38DB8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0CF32A-F857-BB4C-935F-0F1840FFD7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A4D9F-BAFD-4F40-B134-AE1C95FE0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C0245-A61C-0E45-AE59-7C5241075D57}" type="datetimeFigureOut">
              <a:rPr lang="en-US" smtClean="0"/>
              <a:t>4/8/22</a:t>
            </a:fld>
            <a:endParaRPr lang="en-US"/>
          </a:p>
        </p:txBody>
      </p:sp>
      <p:sp>
        <p:nvSpPr>
          <p:cNvPr id="5" name="Footer Placeholder 4">
            <a:extLst>
              <a:ext uri="{FF2B5EF4-FFF2-40B4-BE49-F238E27FC236}">
                <a16:creationId xmlns:a16="http://schemas.microsoft.com/office/drawing/2014/main" id="{A42C8773-8CC4-924D-A531-8B4FDC7990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61D31F-A028-3043-9858-69FD4CA9F0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5E627-790A-3B44-9389-DCB0DEFC7CAB}" type="slidenum">
              <a:rPr lang="en-US" smtClean="0"/>
              <a:t>‹#›</a:t>
            </a:fld>
            <a:endParaRPr lang="en-US"/>
          </a:p>
        </p:txBody>
      </p:sp>
    </p:spTree>
    <p:extLst>
      <p:ext uri="{BB962C8B-B14F-4D97-AF65-F5344CB8AC3E}">
        <p14:creationId xmlns:p14="http://schemas.microsoft.com/office/powerpoint/2010/main" val="91765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2E58-88A9-9149-AF83-9D51BC1C64FC}"/>
              </a:ext>
            </a:extLst>
          </p:cNvPr>
          <p:cNvSpPr>
            <a:spLocks noGrp="1"/>
          </p:cNvSpPr>
          <p:nvPr>
            <p:ph type="ctrTitle"/>
          </p:nvPr>
        </p:nvSpPr>
        <p:spPr>
          <a:xfrm>
            <a:off x="1524000" y="1736035"/>
            <a:ext cx="9144000" cy="1151076"/>
          </a:xfrm>
        </p:spPr>
        <p:txBody>
          <a:bodyPr/>
          <a:lstStyle/>
          <a:p>
            <a:r>
              <a:rPr lang="en-US" dirty="0">
                <a:solidFill>
                  <a:schemeClr val="bg1"/>
                </a:solidFill>
                <a:latin typeface="Baghdad" pitchFamily="2" charset="-78"/>
                <a:cs typeface="Baghdad" pitchFamily="2" charset="-78"/>
              </a:rPr>
              <a:t>Bam! Lightning on Venus?</a:t>
            </a:r>
          </a:p>
        </p:txBody>
      </p:sp>
      <p:sp>
        <p:nvSpPr>
          <p:cNvPr id="3" name="Subtitle 2">
            <a:extLst>
              <a:ext uri="{FF2B5EF4-FFF2-40B4-BE49-F238E27FC236}">
                <a16:creationId xmlns:a16="http://schemas.microsoft.com/office/drawing/2014/main" id="{BC214220-EE98-5347-9E0B-125BFCFBAA8E}"/>
              </a:ext>
            </a:extLst>
          </p:cNvPr>
          <p:cNvSpPr>
            <a:spLocks noGrp="1"/>
          </p:cNvSpPr>
          <p:nvPr>
            <p:ph type="subTitle" idx="1"/>
          </p:nvPr>
        </p:nvSpPr>
        <p:spPr>
          <a:xfrm>
            <a:off x="1524000" y="3001294"/>
            <a:ext cx="9144000" cy="1655762"/>
          </a:xfrm>
        </p:spPr>
        <p:txBody>
          <a:bodyPr/>
          <a:lstStyle/>
          <a:p>
            <a:r>
              <a:rPr lang="en-US" dirty="0">
                <a:solidFill>
                  <a:schemeClr val="bg1"/>
                </a:solidFill>
                <a:latin typeface="Baghdad" pitchFamily="2" charset="-78"/>
                <a:cs typeface="Baghdad" pitchFamily="2" charset="-78"/>
              </a:rPr>
              <a:t>Claire H. </a:t>
            </a:r>
            <a:r>
              <a:rPr lang="en-US" dirty="0" err="1">
                <a:solidFill>
                  <a:schemeClr val="bg1"/>
                </a:solidFill>
                <a:latin typeface="Baghdad" pitchFamily="2" charset="-78"/>
                <a:cs typeface="Baghdad" pitchFamily="2" charset="-78"/>
              </a:rPr>
              <a:t>Blaske</a:t>
            </a:r>
            <a:r>
              <a:rPr lang="en-US" dirty="0">
                <a:solidFill>
                  <a:schemeClr val="bg1"/>
                </a:solidFill>
                <a:latin typeface="Baghdad" pitchFamily="2" charset="-78"/>
                <a:cs typeface="Baghdad" pitchFamily="2" charset="-78"/>
              </a:rPr>
              <a:t>, Dr. Joseph G. O’Rourke</a:t>
            </a:r>
          </a:p>
          <a:p>
            <a:r>
              <a:rPr lang="en-US" sz="2000" dirty="0">
                <a:solidFill>
                  <a:schemeClr val="bg1"/>
                </a:solidFill>
                <a:latin typeface="Baghdad" pitchFamily="2" charset="-78"/>
                <a:cs typeface="Baghdad" pitchFamily="2" charset="-78"/>
              </a:rPr>
              <a:t>Arizona State University</a:t>
            </a:r>
          </a:p>
        </p:txBody>
      </p:sp>
      <p:pic>
        <p:nvPicPr>
          <p:cNvPr id="8" name="Picture 7" descr="A picture containing device&#10;&#10;Description automatically generated">
            <a:extLst>
              <a:ext uri="{FF2B5EF4-FFF2-40B4-BE49-F238E27FC236}">
                <a16:creationId xmlns:a16="http://schemas.microsoft.com/office/drawing/2014/main" id="{A6C1A092-9F0C-7B4C-A685-48229A7A40DF}"/>
              </a:ext>
            </a:extLst>
          </p:cNvPr>
          <p:cNvPicPr>
            <a:picLocks noChangeAspect="1"/>
          </p:cNvPicPr>
          <p:nvPr/>
        </p:nvPicPr>
        <p:blipFill>
          <a:blip r:embed="rId3"/>
          <a:stretch>
            <a:fillRect/>
          </a:stretch>
        </p:blipFill>
        <p:spPr>
          <a:xfrm>
            <a:off x="0" y="5576621"/>
            <a:ext cx="1191247" cy="1226984"/>
          </a:xfrm>
          <a:prstGeom prst="rect">
            <a:avLst/>
          </a:prstGeom>
        </p:spPr>
      </p:pic>
      <p:pic>
        <p:nvPicPr>
          <p:cNvPr id="12" name="Picture 11" descr="Logo&#10;&#10;Description automatically generated">
            <a:extLst>
              <a:ext uri="{FF2B5EF4-FFF2-40B4-BE49-F238E27FC236}">
                <a16:creationId xmlns:a16="http://schemas.microsoft.com/office/drawing/2014/main" id="{A033637D-848A-474E-9EE8-61934C6CD11D}"/>
              </a:ext>
            </a:extLst>
          </p:cNvPr>
          <p:cNvPicPr>
            <a:picLocks noChangeAspect="1"/>
          </p:cNvPicPr>
          <p:nvPr/>
        </p:nvPicPr>
        <p:blipFill>
          <a:blip r:embed="rId4"/>
          <a:stretch>
            <a:fillRect/>
          </a:stretch>
        </p:blipFill>
        <p:spPr>
          <a:xfrm>
            <a:off x="2542761" y="5749622"/>
            <a:ext cx="3550260" cy="1053983"/>
          </a:xfrm>
          <a:prstGeom prst="rect">
            <a:avLst/>
          </a:prstGeom>
        </p:spPr>
      </p:pic>
      <p:pic>
        <p:nvPicPr>
          <p:cNvPr id="2052" name="Picture 4" descr="Symbols of NASA | NASA">
            <a:extLst>
              <a:ext uri="{FF2B5EF4-FFF2-40B4-BE49-F238E27FC236}">
                <a16:creationId xmlns:a16="http://schemas.microsoft.com/office/drawing/2014/main" id="{4BBACE32-5498-EA45-815E-F1671033A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068" y="5496188"/>
            <a:ext cx="2666875" cy="1333438"/>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2A9C86E2-E473-CD44-91D7-9C03C6EAC932}"/>
              </a:ext>
            </a:extLst>
          </p:cNvPr>
          <p:cNvSpPr txBox="1">
            <a:spLocks/>
          </p:cNvSpPr>
          <p:nvPr/>
        </p:nvSpPr>
        <p:spPr>
          <a:xfrm>
            <a:off x="5461166" y="5845999"/>
            <a:ext cx="6730834" cy="8612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chemeClr val="bg1"/>
                </a:solidFill>
                <a:latin typeface="Baghdad" pitchFamily="2" charset="-78"/>
                <a:cs typeface="Baghdad" pitchFamily="2" charset="-78"/>
              </a:rPr>
              <a:t>AZ Space Grant Symposium</a:t>
            </a:r>
          </a:p>
          <a:p>
            <a:r>
              <a:rPr lang="en-US" sz="2000" dirty="0">
                <a:solidFill>
                  <a:schemeClr val="bg1"/>
                </a:solidFill>
                <a:latin typeface="Baghdad" pitchFamily="2" charset="-78"/>
                <a:cs typeface="Baghdad" pitchFamily="2" charset="-78"/>
              </a:rPr>
              <a:t>April 22-23, 2022</a:t>
            </a:r>
          </a:p>
        </p:txBody>
      </p:sp>
      <p:sp>
        <p:nvSpPr>
          <p:cNvPr id="5" name="Rectangle 4">
            <a:extLst>
              <a:ext uri="{FF2B5EF4-FFF2-40B4-BE49-F238E27FC236}">
                <a16:creationId xmlns:a16="http://schemas.microsoft.com/office/drawing/2014/main" id="{56F43B81-ECE8-C347-8C4B-F6054833B639}"/>
              </a:ext>
            </a:extLst>
          </p:cNvPr>
          <p:cNvSpPr/>
          <p:nvPr/>
        </p:nvSpPr>
        <p:spPr>
          <a:xfrm>
            <a:off x="11384075" y="6386084"/>
            <a:ext cx="679994" cy="369332"/>
          </a:xfrm>
          <a:prstGeom prst="rect">
            <a:avLst/>
          </a:prstGeom>
        </p:spPr>
        <p:txBody>
          <a:bodyPr wrap="none">
            <a:spAutoFit/>
          </a:bodyPr>
          <a:lstStyle/>
          <a:p>
            <a:r>
              <a:rPr lang="en-US" dirty="0">
                <a:solidFill>
                  <a:schemeClr val="bg1"/>
                </a:solidFill>
                <a:latin typeface="Baghdad" pitchFamily="2" charset="-78"/>
                <a:cs typeface="Baghdad" pitchFamily="2" charset="-78"/>
              </a:rPr>
              <a:t>1/11</a:t>
            </a:r>
          </a:p>
        </p:txBody>
      </p:sp>
    </p:spTree>
    <p:extLst>
      <p:ext uri="{BB962C8B-B14F-4D97-AF65-F5344CB8AC3E}">
        <p14:creationId xmlns:p14="http://schemas.microsoft.com/office/powerpoint/2010/main" val="1637154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CEF6DC-8172-D847-BE28-A773885BB6D2}"/>
              </a:ext>
            </a:extLst>
          </p:cNvPr>
          <p:cNvSpPr>
            <a:spLocks noGrp="1"/>
          </p:cNvSpPr>
          <p:nvPr>
            <p:ph idx="1"/>
          </p:nvPr>
        </p:nvSpPr>
        <p:spPr>
          <a:xfrm>
            <a:off x="838200" y="1540812"/>
            <a:ext cx="10515600" cy="4351338"/>
          </a:xfrm>
        </p:spPr>
        <p:txBody>
          <a:bodyPr>
            <a:normAutofit/>
          </a:bodyPr>
          <a:lstStyle/>
          <a:p>
            <a:pPr marL="0" indent="0">
              <a:buNone/>
            </a:pPr>
            <a:r>
              <a:rPr lang="en-US" sz="3200" dirty="0">
                <a:solidFill>
                  <a:schemeClr val="bg1"/>
                </a:solidFill>
              </a:rPr>
              <a:t>This work will transition next year to </a:t>
            </a:r>
          </a:p>
          <a:p>
            <a:pPr marL="0" indent="0">
              <a:buNone/>
            </a:pPr>
            <a:r>
              <a:rPr lang="en-US" sz="3200" dirty="0">
                <a:solidFill>
                  <a:schemeClr val="bg1"/>
                </a:solidFill>
              </a:rPr>
              <a:t>become my Senior and Honors Thesis Project</a:t>
            </a:r>
          </a:p>
          <a:p>
            <a:pPr marL="0" indent="0">
              <a:buNone/>
            </a:pPr>
            <a:endParaRPr lang="en-US" sz="4000" dirty="0">
              <a:solidFill>
                <a:schemeClr val="bg1"/>
              </a:solidFill>
            </a:endParaRPr>
          </a:p>
          <a:p>
            <a:pPr marL="0" indent="0">
              <a:buNone/>
            </a:pPr>
            <a:r>
              <a:rPr lang="en-US" sz="4000" dirty="0">
                <a:solidFill>
                  <a:schemeClr val="bg1"/>
                </a:solidFill>
              </a:rPr>
              <a:t>Acknowledgements:</a:t>
            </a:r>
          </a:p>
          <a:p>
            <a:r>
              <a:rPr lang="en-US" dirty="0">
                <a:solidFill>
                  <a:schemeClr val="bg1"/>
                </a:solidFill>
              </a:rPr>
              <a:t>Dr. Joseph O’Rourke</a:t>
            </a:r>
          </a:p>
          <a:p>
            <a:r>
              <a:rPr lang="en-US" dirty="0">
                <a:solidFill>
                  <a:schemeClr val="bg1"/>
                </a:solidFill>
              </a:rPr>
              <a:t>ASU/NASA Space Grant</a:t>
            </a:r>
          </a:p>
          <a:p>
            <a:r>
              <a:rPr lang="en-US" dirty="0">
                <a:solidFill>
                  <a:schemeClr val="bg1"/>
                </a:solidFill>
              </a:rPr>
              <a:t> </a:t>
            </a:r>
            <a:r>
              <a:rPr lang="en-US" dirty="0" err="1">
                <a:solidFill>
                  <a:schemeClr val="bg1"/>
                </a:solidFill>
              </a:rPr>
              <a:t>Qichang</a:t>
            </a:r>
            <a:r>
              <a:rPr lang="en-US" dirty="0">
                <a:solidFill>
                  <a:schemeClr val="bg1"/>
                </a:solidFill>
              </a:rPr>
              <a:t> Zhang (Caltech)</a:t>
            </a:r>
          </a:p>
        </p:txBody>
      </p:sp>
      <p:pic>
        <p:nvPicPr>
          <p:cNvPr id="4" name="Picture 3" descr="A picture containing device&#10;&#10;Description automatically generated">
            <a:extLst>
              <a:ext uri="{FF2B5EF4-FFF2-40B4-BE49-F238E27FC236}">
                <a16:creationId xmlns:a16="http://schemas.microsoft.com/office/drawing/2014/main" id="{FA24E37B-22AE-924F-A428-8DC445CC6309}"/>
              </a:ext>
            </a:extLst>
          </p:cNvPr>
          <p:cNvPicPr>
            <a:picLocks noChangeAspect="1"/>
          </p:cNvPicPr>
          <p:nvPr/>
        </p:nvPicPr>
        <p:blipFill>
          <a:blip r:embed="rId2"/>
          <a:stretch>
            <a:fillRect/>
          </a:stretch>
        </p:blipFill>
        <p:spPr>
          <a:xfrm>
            <a:off x="0" y="5576621"/>
            <a:ext cx="1191247" cy="1226984"/>
          </a:xfrm>
          <a:prstGeom prst="rect">
            <a:avLst/>
          </a:prstGeom>
        </p:spPr>
      </p:pic>
      <p:sp>
        <p:nvSpPr>
          <p:cNvPr id="6" name="Rectangle 5">
            <a:extLst>
              <a:ext uri="{FF2B5EF4-FFF2-40B4-BE49-F238E27FC236}">
                <a16:creationId xmlns:a16="http://schemas.microsoft.com/office/drawing/2014/main" id="{6DD3C074-F58F-3246-8B43-99D8994CD2F8}"/>
              </a:ext>
            </a:extLst>
          </p:cNvPr>
          <p:cNvSpPr/>
          <p:nvPr/>
        </p:nvSpPr>
        <p:spPr>
          <a:xfrm>
            <a:off x="11384075" y="6386084"/>
            <a:ext cx="808235" cy="369332"/>
          </a:xfrm>
          <a:prstGeom prst="rect">
            <a:avLst/>
          </a:prstGeom>
        </p:spPr>
        <p:txBody>
          <a:bodyPr wrap="none">
            <a:spAutoFit/>
          </a:bodyPr>
          <a:lstStyle/>
          <a:p>
            <a:r>
              <a:rPr lang="en-US" dirty="0">
                <a:solidFill>
                  <a:schemeClr val="bg1"/>
                </a:solidFill>
                <a:latin typeface="Baghdad" pitchFamily="2" charset="-78"/>
                <a:cs typeface="Baghdad" pitchFamily="2" charset="-78"/>
              </a:rPr>
              <a:t>10/11</a:t>
            </a:r>
          </a:p>
        </p:txBody>
      </p:sp>
      <p:sp>
        <p:nvSpPr>
          <p:cNvPr id="7" name="Rectangle 6">
            <a:extLst>
              <a:ext uri="{FF2B5EF4-FFF2-40B4-BE49-F238E27FC236}">
                <a16:creationId xmlns:a16="http://schemas.microsoft.com/office/drawing/2014/main" id="{AB0D2173-2A6E-1D41-AD4B-8C9BD6F2C2E4}"/>
              </a:ext>
            </a:extLst>
          </p:cNvPr>
          <p:cNvSpPr/>
          <p:nvPr/>
        </p:nvSpPr>
        <p:spPr>
          <a:xfrm>
            <a:off x="1191247" y="6434273"/>
            <a:ext cx="3367204" cy="369332"/>
          </a:xfrm>
          <a:prstGeom prst="rect">
            <a:avLst/>
          </a:prstGeom>
        </p:spPr>
        <p:txBody>
          <a:bodyPr wrap="none">
            <a:spAutoFit/>
          </a:bodyPr>
          <a:lstStyle/>
          <a:p>
            <a:r>
              <a:rPr lang="en-US" dirty="0">
                <a:solidFill>
                  <a:schemeClr val="bg1"/>
                </a:solidFill>
                <a:latin typeface="Open Sans" panose="020F0502020204030204" pitchFamily="34" charset="0"/>
              </a:rPr>
              <a:t>Cover Credit: Mike Eliason, AP</a:t>
            </a:r>
            <a:endParaRPr lang="en-US" dirty="0">
              <a:solidFill>
                <a:schemeClr val="bg1"/>
              </a:solidFill>
            </a:endParaRPr>
          </a:p>
        </p:txBody>
      </p:sp>
    </p:spTree>
    <p:extLst>
      <p:ext uri="{BB962C8B-B14F-4D97-AF65-F5344CB8AC3E}">
        <p14:creationId xmlns:p14="http://schemas.microsoft.com/office/powerpoint/2010/main" val="178290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device&#10;&#10;Description automatically generated">
            <a:extLst>
              <a:ext uri="{FF2B5EF4-FFF2-40B4-BE49-F238E27FC236}">
                <a16:creationId xmlns:a16="http://schemas.microsoft.com/office/drawing/2014/main" id="{FA24E37B-22AE-924F-A428-8DC445CC6309}"/>
              </a:ext>
            </a:extLst>
          </p:cNvPr>
          <p:cNvPicPr>
            <a:picLocks noChangeAspect="1"/>
          </p:cNvPicPr>
          <p:nvPr/>
        </p:nvPicPr>
        <p:blipFill>
          <a:blip r:embed="rId2"/>
          <a:stretch>
            <a:fillRect/>
          </a:stretch>
        </p:blipFill>
        <p:spPr>
          <a:xfrm>
            <a:off x="0" y="5576621"/>
            <a:ext cx="1191247" cy="1226984"/>
          </a:xfrm>
          <a:prstGeom prst="rect">
            <a:avLst/>
          </a:prstGeom>
        </p:spPr>
      </p:pic>
      <p:sp>
        <p:nvSpPr>
          <p:cNvPr id="6" name="Rectangle 5">
            <a:extLst>
              <a:ext uri="{FF2B5EF4-FFF2-40B4-BE49-F238E27FC236}">
                <a16:creationId xmlns:a16="http://schemas.microsoft.com/office/drawing/2014/main" id="{6DD3C074-F58F-3246-8B43-99D8994CD2F8}"/>
              </a:ext>
            </a:extLst>
          </p:cNvPr>
          <p:cNvSpPr/>
          <p:nvPr/>
        </p:nvSpPr>
        <p:spPr>
          <a:xfrm>
            <a:off x="11384075" y="6386084"/>
            <a:ext cx="808235" cy="369332"/>
          </a:xfrm>
          <a:prstGeom prst="rect">
            <a:avLst/>
          </a:prstGeom>
        </p:spPr>
        <p:txBody>
          <a:bodyPr wrap="none">
            <a:spAutoFit/>
          </a:bodyPr>
          <a:lstStyle/>
          <a:p>
            <a:r>
              <a:rPr lang="en-US" dirty="0">
                <a:solidFill>
                  <a:schemeClr val="bg1"/>
                </a:solidFill>
                <a:latin typeface="Baghdad" pitchFamily="2" charset="-78"/>
                <a:cs typeface="Baghdad" pitchFamily="2" charset="-78"/>
              </a:rPr>
              <a:t>11/11</a:t>
            </a:r>
          </a:p>
        </p:txBody>
      </p:sp>
      <p:sp>
        <p:nvSpPr>
          <p:cNvPr id="9" name="Title 1">
            <a:extLst>
              <a:ext uri="{FF2B5EF4-FFF2-40B4-BE49-F238E27FC236}">
                <a16:creationId xmlns:a16="http://schemas.microsoft.com/office/drawing/2014/main" id="{D3470F00-1E54-E344-AB83-7FB343D0A7D8}"/>
              </a:ext>
            </a:extLst>
          </p:cNvPr>
          <p:cNvSpPr>
            <a:spLocks noGrp="1"/>
          </p:cNvSpPr>
          <p:nvPr>
            <p:ph type="title"/>
          </p:nvPr>
        </p:nvSpPr>
        <p:spPr>
          <a:xfrm>
            <a:off x="838200" y="365125"/>
            <a:ext cx="10515600" cy="1226985"/>
          </a:xfrm>
        </p:spPr>
        <p:txBody>
          <a:bodyPr>
            <a:normAutofit/>
          </a:bodyPr>
          <a:lstStyle/>
          <a:p>
            <a:r>
              <a:rPr lang="en-US" dirty="0">
                <a:solidFill>
                  <a:schemeClr val="bg1"/>
                </a:solidFill>
              </a:rPr>
              <a:t>Thank you!</a:t>
            </a:r>
          </a:p>
        </p:txBody>
      </p:sp>
      <p:sp>
        <p:nvSpPr>
          <p:cNvPr id="8" name="Content Placeholder 2">
            <a:extLst>
              <a:ext uri="{FF2B5EF4-FFF2-40B4-BE49-F238E27FC236}">
                <a16:creationId xmlns:a16="http://schemas.microsoft.com/office/drawing/2014/main" id="{D4C273E5-F7B6-2A4A-9160-696751F263BA}"/>
              </a:ext>
            </a:extLst>
          </p:cNvPr>
          <p:cNvSpPr>
            <a:spLocks noGrp="1"/>
          </p:cNvSpPr>
          <p:nvPr>
            <p:ph idx="1"/>
          </p:nvPr>
        </p:nvSpPr>
        <p:spPr>
          <a:xfrm>
            <a:off x="838200" y="1825625"/>
            <a:ext cx="10515600" cy="4351338"/>
          </a:xfrm>
        </p:spPr>
        <p:txBody>
          <a:bodyPr>
            <a:normAutofit/>
          </a:bodyPr>
          <a:lstStyle/>
          <a:p>
            <a:pPr marL="0" indent="0">
              <a:buNone/>
            </a:pPr>
            <a:r>
              <a:rPr lang="en-US" sz="3600" dirty="0">
                <a:solidFill>
                  <a:schemeClr val="bg1"/>
                </a:solidFill>
              </a:rPr>
              <a:t>Reframing Conclusions:</a:t>
            </a:r>
          </a:p>
          <a:p>
            <a:r>
              <a:rPr lang="en-US" sz="3200" dirty="0">
                <a:solidFill>
                  <a:schemeClr val="bg1"/>
                </a:solidFill>
              </a:rPr>
              <a:t>Meteor fireballs at Venus may produce lots of optical emission from atmospheric oxygen like lightning.</a:t>
            </a:r>
          </a:p>
          <a:p>
            <a:r>
              <a:rPr lang="en-US" sz="3200" dirty="0">
                <a:solidFill>
                  <a:schemeClr val="bg1"/>
                </a:solidFill>
              </a:rPr>
              <a:t>Optical flashes detected by the Akatsuki mission could be due to meteors ablating in the atmosphere, not lightning.</a:t>
            </a:r>
          </a:p>
        </p:txBody>
      </p:sp>
    </p:spTree>
    <p:extLst>
      <p:ext uri="{BB962C8B-B14F-4D97-AF65-F5344CB8AC3E}">
        <p14:creationId xmlns:p14="http://schemas.microsoft.com/office/powerpoint/2010/main" val="49682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A picture containing dark, light&#10;&#10;Description automatically generated">
            <a:extLst>
              <a:ext uri="{FF2B5EF4-FFF2-40B4-BE49-F238E27FC236}">
                <a16:creationId xmlns:a16="http://schemas.microsoft.com/office/drawing/2014/main" id="{73A72B39-BBB9-2B49-810A-D71C38958BAE}"/>
              </a:ext>
            </a:extLst>
          </p:cNvPr>
          <p:cNvPicPr>
            <a:picLocks noChangeAspect="1"/>
          </p:cNvPicPr>
          <p:nvPr/>
        </p:nvPicPr>
        <p:blipFill>
          <a:blip r:embed="rId2"/>
          <a:stretch>
            <a:fillRect/>
          </a:stretch>
        </p:blipFill>
        <p:spPr>
          <a:xfrm>
            <a:off x="1339038" y="54395"/>
            <a:ext cx="9513924" cy="6726642"/>
          </a:xfrm>
          <a:prstGeom prst="rect">
            <a:avLst/>
          </a:prstGeom>
        </p:spPr>
      </p:pic>
      <p:sp>
        <p:nvSpPr>
          <p:cNvPr id="6" name="Rectangle 5">
            <a:extLst>
              <a:ext uri="{FF2B5EF4-FFF2-40B4-BE49-F238E27FC236}">
                <a16:creationId xmlns:a16="http://schemas.microsoft.com/office/drawing/2014/main" id="{249742D0-B2AA-7D41-83B3-14EA480C0E77}"/>
              </a:ext>
            </a:extLst>
          </p:cNvPr>
          <p:cNvSpPr/>
          <p:nvPr/>
        </p:nvSpPr>
        <p:spPr>
          <a:xfrm>
            <a:off x="1191247" y="6434273"/>
            <a:ext cx="3165225" cy="369332"/>
          </a:xfrm>
          <a:prstGeom prst="rect">
            <a:avLst/>
          </a:prstGeom>
        </p:spPr>
        <p:txBody>
          <a:bodyPr wrap="none">
            <a:spAutoFit/>
          </a:bodyPr>
          <a:lstStyle/>
          <a:p>
            <a:r>
              <a:rPr lang="en-US" b="0" i="0" dirty="0">
                <a:solidFill>
                  <a:schemeClr val="bg1"/>
                </a:solidFill>
                <a:effectLst/>
                <a:latin typeface="Open Sans" panose="020F0502020204030204" pitchFamily="34" charset="0"/>
              </a:rPr>
              <a:t>Credit: JAXA/Akihiro </a:t>
            </a:r>
            <a:r>
              <a:rPr lang="en-US" b="0" i="0" dirty="0" err="1">
                <a:solidFill>
                  <a:schemeClr val="bg1"/>
                </a:solidFill>
                <a:effectLst/>
                <a:latin typeface="Open Sans" panose="020F0502020204030204" pitchFamily="34" charset="0"/>
              </a:rPr>
              <a:t>Ikeshita</a:t>
            </a:r>
            <a:endParaRPr lang="en-US" dirty="0">
              <a:solidFill>
                <a:schemeClr val="bg1"/>
              </a:solidFill>
            </a:endParaRPr>
          </a:p>
        </p:txBody>
      </p:sp>
      <p:pic>
        <p:nvPicPr>
          <p:cNvPr id="3" name="Picture 2" descr="A picture containing device&#10;&#10;Description automatically generated">
            <a:extLst>
              <a:ext uri="{FF2B5EF4-FFF2-40B4-BE49-F238E27FC236}">
                <a16:creationId xmlns:a16="http://schemas.microsoft.com/office/drawing/2014/main" id="{D1037910-CC0A-A942-AE08-6EB9EFF6D400}"/>
              </a:ext>
            </a:extLst>
          </p:cNvPr>
          <p:cNvPicPr>
            <a:picLocks noChangeAspect="1"/>
          </p:cNvPicPr>
          <p:nvPr/>
        </p:nvPicPr>
        <p:blipFill>
          <a:blip r:embed="rId3"/>
          <a:stretch>
            <a:fillRect/>
          </a:stretch>
        </p:blipFill>
        <p:spPr>
          <a:xfrm>
            <a:off x="0" y="5576621"/>
            <a:ext cx="1191247" cy="1226984"/>
          </a:xfrm>
          <a:prstGeom prst="rect">
            <a:avLst/>
          </a:prstGeom>
        </p:spPr>
      </p:pic>
      <p:sp>
        <p:nvSpPr>
          <p:cNvPr id="5" name="Rectangle 4">
            <a:extLst>
              <a:ext uri="{FF2B5EF4-FFF2-40B4-BE49-F238E27FC236}">
                <a16:creationId xmlns:a16="http://schemas.microsoft.com/office/drawing/2014/main" id="{27C0B1C1-405C-D64E-B1C9-1F1BC43CFCFD}"/>
              </a:ext>
            </a:extLst>
          </p:cNvPr>
          <p:cNvSpPr/>
          <p:nvPr/>
        </p:nvSpPr>
        <p:spPr>
          <a:xfrm>
            <a:off x="11384075" y="6386084"/>
            <a:ext cx="679994" cy="369332"/>
          </a:xfrm>
          <a:prstGeom prst="rect">
            <a:avLst/>
          </a:prstGeom>
        </p:spPr>
        <p:txBody>
          <a:bodyPr wrap="none">
            <a:spAutoFit/>
          </a:bodyPr>
          <a:lstStyle/>
          <a:p>
            <a:r>
              <a:rPr lang="en-US" dirty="0">
                <a:solidFill>
                  <a:schemeClr val="bg1"/>
                </a:solidFill>
                <a:latin typeface="Baghdad" pitchFamily="2" charset="-78"/>
                <a:cs typeface="Baghdad" pitchFamily="2" charset="-78"/>
              </a:rPr>
              <a:t>2/11</a:t>
            </a:r>
          </a:p>
        </p:txBody>
      </p:sp>
    </p:spTree>
    <p:extLst>
      <p:ext uri="{BB962C8B-B14F-4D97-AF65-F5344CB8AC3E}">
        <p14:creationId xmlns:p14="http://schemas.microsoft.com/office/powerpoint/2010/main" val="2930883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ext, indoor, monitor&#10;&#10;Description automatically generated">
            <a:extLst>
              <a:ext uri="{FF2B5EF4-FFF2-40B4-BE49-F238E27FC236}">
                <a16:creationId xmlns:a16="http://schemas.microsoft.com/office/drawing/2014/main" id="{3AFB5128-23A3-B440-9E90-223B6BF45537}"/>
              </a:ext>
            </a:extLst>
          </p:cNvPr>
          <p:cNvPicPr>
            <a:picLocks noChangeAspect="1"/>
          </p:cNvPicPr>
          <p:nvPr/>
        </p:nvPicPr>
        <p:blipFill rotWithShape="1">
          <a:blip r:embed="rId3"/>
          <a:srcRect l="673" t="3052" b="3549"/>
          <a:stretch/>
        </p:blipFill>
        <p:spPr>
          <a:xfrm>
            <a:off x="2029017" y="2115789"/>
            <a:ext cx="8133965" cy="3585849"/>
          </a:xfrm>
          <a:prstGeom prst="rect">
            <a:avLst/>
          </a:prstGeom>
        </p:spPr>
      </p:pic>
      <p:sp>
        <p:nvSpPr>
          <p:cNvPr id="4" name="Title 1">
            <a:extLst>
              <a:ext uri="{FF2B5EF4-FFF2-40B4-BE49-F238E27FC236}">
                <a16:creationId xmlns:a16="http://schemas.microsoft.com/office/drawing/2014/main" id="{3E583125-CCF2-EA43-8553-B9D0DA1CBDA8}"/>
              </a:ext>
            </a:extLst>
          </p:cNvPr>
          <p:cNvSpPr>
            <a:spLocks noGrp="1"/>
          </p:cNvSpPr>
          <p:nvPr>
            <p:ph type="title"/>
          </p:nvPr>
        </p:nvSpPr>
        <p:spPr>
          <a:xfrm>
            <a:off x="838200" y="365125"/>
            <a:ext cx="10515600" cy="1325563"/>
          </a:xfrm>
        </p:spPr>
        <p:txBody>
          <a:bodyPr>
            <a:normAutofit/>
          </a:bodyPr>
          <a:lstStyle/>
          <a:p>
            <a:r>
              <a:rPr lang="en-US" sz="4200" dirty="0">
                <a:solidFill>
                  <a:schemeClr val="bg1"/>
                </a:solidFill>
              </a:rPr>
              <a:t>LAC: Lightning and Airglow Camera</a:t>
            </a:r>
          </a:p>
        </p:txBody>
      </p:sp>
      <p:pic>
        <p:nvPicPr>
          <p:cNvPr id="6" name="Picture 5" descr="A picture containing device&#10;&#10;Description automatically generated">
            <a:extLst>
              <a:ext uri="{FF2B5EF4-FFF2-40B4-BE49-F238E27FC236}">
                <a16:creationId xmlns:a16="http://schemas.microsoft.com/office/drawing/2014/main" id="{E70539BA-8519-5040-9E4D-15B1327A6105}"/>
              </a:ext>
            </a:extLst>
          </p:cNvPr>
          <p:cNvPicPr>
            <a:picLocks noChangeAspect="1"/>
          </p:cNvPicPr>
          <p:nvPr/>
        </p:nvPicPr>
        <p:blipFill>
          <a:blip r:embed="rId4"/>
          <a:stretch>
            <a:fillRect/>
          </a:stretch>
        </p:blipFill>
        <p:spPr>
          <a:xfrm>
            <a:off x="0" y="5576621"/>
            <a:ext cx="1191247" cy="1226984"/>
          </a:xfrm>
          <a:prstGeom prst="rect">
            <a:avLst/>
          </a:prstGeom>
        </p:spPr>
      </p:pic>
      <p:sp>
        <p:nvSpPr>
          <p:cNvPr id="7" name="Rectangle 6">
            <a:extLst>
              <a:ext uri="{FF2B5EF4-FFF2-40B4-BE49-F238E27FC236}">
                <a16:creationId xmlns:a16="http://schemas.microsoft.com/office/drawing/2014/main" id="{27B8D9CD-DC9E-A449-9266-B3D8E374D28D}"/>
              </a:ext>
            </a:extLst>
          </p:cNvPr>
          <p:cNvSpPr/>
          <p:nvPr/>
        </p:nvSpPr>
        <p:spPr>
          <a:xfrm>
            <a:off x="1191247" y="6434273"/>
            <a:ext cx="1436804" cy="369332"/>
          </a:xfrm>
          <a:prstGeom prst="rect">
            <a:avLst/>
          </a:prstGeom>
        </p:spPr>
        <p:txBody>
          <a:bodyPr wrap="none">
            <a:spAutoFit/>
          </a:bodyPr>
          <a:lstStyle/>
          <a:p>
            <a:r>
              <a:rPr lang="en-US" b="0" i="0" dirty="0">
                <a:solidFill>
                  <a:schemeClr val="bg1"/>
                </a:solidFill>
                <a:effectLst/>
                <a:latin typeface="Open Sans" panose="020F0502020204030204" pitchFamily="34" charset="0"/>
              </a:rPr>
              <a:t>Credit: JAXA</a:t>
            </a:r>
            <a:endParaRPr lang="en-US" dirty="0">
              <a:solidFill>
                <a:schemeClr val="bg1"/>
              </a:solidFill>
            </a:endParaRPr>
          </a:p>
        </p:txBody>
      </p:sp>
      <p:sp>
        <p:nvSpPr>
          <p:cNvPr id="8" name="Rectangle 7">
            <a:extLst>
              <a:ext uri="{FF2B5EF4-FFF2-40B4-BE49-F238E27FC236}">
                <a16:creationId xmlns:a16="http://schemas.microsoft.com/office/drawing/2014/main" id="{3D684C2B-74C9-C24F-B92A-A89245106782}"/>
              </a:ext>
            </a:extLst>
          </p:cNvPr>
          <p:cNvSpPr/>
          <p:nvPr/>
        </p:nvSpPr>
        <p:spPr>
          <a:xfrm>
            <a:off x="11384075" y="6386084"/>
            <a:ext cx="679994" cy="369332"/>
          </a:xfrm>
          <a:prstGeom prst="rect">
            <a:avLst/>
          </a:prstGeom>
        </p:spPr>
        <p:txBody>
          <a:bodyPr wrap="none">
            <a:spAutoFit/>
          </a:bodyPr>
          <a:lstStyle/>
          <a:p>
            <a:r>
              <a:rPr lang="en-US" dirty="0">
                <a:solidFill>
                  <a:schemeClr val="bg1"/>
                </a:solidFill>
                <a:latin typeface="Baghdad" pitchFamily="2" charset="-78"/>
                <a:cs typeface="Baghdad" pitchFamily="2" charset="-78"/>
              </a:rPr>
              <a:t>3/11</a:t>
            </a:r>
          </a:p>
        </p:txBody>
      </p:sp>
    </p:spTree>
    <p:extLst>
      <p:ext uri="{BB962C8B-B14F-4D97-AF65-F5344CB8AC3E}">
        <p14:creationId xmlns:p14="http://schemas.microsoft.com/office/powerpoint/2010/main" val="1578419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46D5EC-54DC-164E-B1D3-954976FC8745}"/>
              </a:ext>
            </a:extLst>
          </p:cNvPr>
          <p:cNvSpPr>
            <a:spLocks noGrp="1"/>
          </p:cNvSpPr>
          <p:nvPr>
            <p:ph type="title"/>
          </p:nvPr>
        </p:nvSpPr>
        <p:spPr>
          <a:xfrm>
            <a:off x="838200" y="365125"/>
            <a:ext cx="10515600" cy="1325563"/>
          </a:xfrm>
        </p:spPr>
        <p:txBody>
          <a:bodyPr>
            <a:normAutofit/>
          </a:bodyPr>
          <a:lstStyle/>
          <a:p>
            <a:r>
              <a:rPr lang="en-US" sz="4200" dirty="0">
                <a:solidFill>
                  <a:schemeClr val="bg1"/>
                </a:solidFill>
              </a:rPr>
              <a:t>Akatsuki: 1 Flash in 22 Hours over 4 Years</a:t>
            </a:r>
          </a:p>
        </p:txBody>
      </p:sp>
      <p:pic>
        <p:nvPicPr>
          <p:cNvPr id="5" name="Picture 4" descr="A picture containing device&#10;&#10;Description automatically generated">
            <a:extLst>
              <a:ext uri="{FF2B5EF4-FFF2-40B4-BE49-F238E27FC236}">
                <a16:creationId xmlns:a16="http://schemas.microsoft.com/office/drawing/2014/main" id="{86921B86-6B39-454A-AAC3-853920FEED82}"/>
              </a:ext>
            </a:extLst>
          </p:cNvPr>
          <p:cNvPicPr>
            <a:picLocks noChangeAspect="1"/>
          </p:cNvPicPr>
          <p:nvPr/>
        </p:nvPicPr>
        <p:blipFill>
          <a:blip r:embed="rId3"/>
          <a:stretch>
            <a:fillRect/>
          </a:stretch>
        </p:blipFill>
        <p:spPr>
          <a:xfrm>
            <a:off x="0" y="5576621"/>
            <a:ext cx="1191247" cy="1226984"/>
          </a:xfrm>
          <a:prstGeom prst="rect">
            <a:avLst/>
          </a:prstGeom>
        </p:spPr>
      </p:pic>
      <p:sp>
        <p:nvSpPr>
          <p:cNvPr id="4" name="Content Placeholder 2">
            <a:extLst>
              <a:ext uri="{FF2B5EF4-FFF2-40B4-BE49-F238E27FC236}">
                <a16:creationId xmlns:a16="http://schemas.microsoft.com/office/drawing/2014/main" id="{E823DD3A-255A-3B46-AD7A-40402C33B63C}"/>
              </a:ext>
            </a:extLst>
          </p:cNvPr>
          <p:cNvSpPr>
            <a:spLocks noGrp="1"/>
          </p:cNvSpPr>
          <p:nvPr>
            <p:ph idx="1"/>
          </p:nvPr>
        </p:nvSpPr>
        <p:spPr>
          <a:xfrm>
            <a:off x="838200" y="1825625"/>
            <a:ext cx="10515600" cy="4351338"/>
          </a:xfrm>
        </p:spPr>
        <p:txBody>
          <a:bodyPr>
            <a:normAutofit/>
          </a:bodyPr>
          <a:lstStyle/>
          <a:p>
            <a:pPr marL="0" indent="0">
              <a:buNone/>
            </a:pPr>
            <a:r>
              <a:rPr lang="en-US" sz="3200" dirty="0">
                <a:solidFill>
                  <a:schemeClr val="bg1"/>
                </a:solidFill>
              </a:rPr>
              <a:t>This flash was interpreted as lightning</a:t>
            </a:r>
          </a:p>
          <a:p>
            <a:pPr marL="0" indent="0">
              <a:buNone/>
            </a:pPr>
            <a:endParaRPr lang="en-US" sz="3200" dirty="0">
              <a:solidFill>
                <a:schemeClr val="bg1"/>
              </a:solidFill>
            </a:endParaRPr>
          </a:p>
          <a:p>
            <a:pPr marL="0" indent="0">
              <a:buNone/>
            </a:pPr>
            <a:r>
              <a:rPr lang="en-US" sz="3200" dirty="0">
                <a:solidFill>
                  <a:schemeClr val="bg1"/>
                </a:solidFill>
              </a:rPr>
              <a:t>Other occurrences:</a:t>
            </a:r>
          </a:p>
          <a:p>
            <a:pPr lvl="1"/>
            <a:r>
              <a:rPr lang="en-US" sz="2800" dirty="0">
                <a:solidFill>
                  <a:schemeClr val="bg1"/>
                </a:solidFill>
              </a:rPr>
              <a:t>Radio pulses (Galileo)</a:t>
            </a:r>
          </a:p>
          <a:p>
            <a:pPr lvl="1"/>
            <a:r>
              <a:rPr lang="en-US" sz="2800" dirty="0">
                <a:solidFill>
                  <a:schemeClr val="bg1"/>
                </a:solidFill>
              </a:rPr>
              <a:t>Whistler-mode wave trains (Venus Express)</a:t>
            </a:r>
          </a:p>
          <a:p>
            <a:pPr lvl="1"/>
            <a:r>
              <a:rPr lang="en-US" sz="2800" dirty="0">
                <a:solidFill>
                  <a:schemeClr val="bg1"/>
                </a:solidFill>
              </a:rPr>
              <a:t>Optical flashes (</a:t>
            </a:r>
            <a:r>
              <a:rPr lang="en-US" sz="2800" dirty="0" err="1">
                <a:solidFill>
                  <a:schemeClr val="bg1"/>
                </a:solidFill>
              </a:rPr>
              <a:t>Pirka</a:t>
            </a:r>
            <a:r>
              <a:rPr lang="en-US" sz="2800" dirty="0">
                <a:solidFill>
                  <a:schemeClr val="bg1"/>
                </a:solidFill>
              </a:rPr>
              <a:t> Photometer)</a:t>
            </a:r>
          </a:p>
          <a:p>
            <a:pPr marL="457200" lvl="1" indent="0">
              <a:buNone/>
            </a:pPr>
            <a:endParaRPr lang="en-US" sz="2800" dirty="0">
              <a:solidFill>
                <a:schemeClr val="bg1"/>
              </a:solidFill>
            </a:endParaRPr>
          </a:p>
          <a:p>
            <a:pPr marL="457200" lvl="1" indent="0">
              <a:buNone/>
            </a:pPr>
            <a:r>
              <a:rPr lang="en-US" sz="3200" dirty="0">
                <a:solidFill>
                  <a:schemeClr val="bg1"/>
                </a:solidFill>
              </a:rPr>
              <a:t>We study if a meteor could have caused the flash instead</a:t>
            </a:r>
          </a:p>
          <a:p>
            <a:pPr marL="457200" lvl="1" indent="0">
              <a:buNone/>
            </a:pPr>
            <a:endParaRPr lang="en-US" sz="2800" dirty="0">
              <a:solidFill>
                <a:schemeClr val="bg1"/>
              </a:solidFill>
            </a:endParaRPr>
          </a:p>
        </p:txBody>
      </p:sp>
      <p:sp>
        <p:nvSpPr>
          <p:cNvPr id="6" name="Rectangle 5">
            <a:extLst>
              <a:ext uri="{FF2B5EF4-FFF2-40B4-BE49-F238E27FC236}">
                <a16:creationId xmlns:a16="http://schemas.microsoft.com/office/drawing/2014/main" id="{36043535-0F56-D948-A834-21C7F4CAD51D}"/>
              </a:ext>
            </a:extLst>
          </p:cNvPr>
          <p:cNvSpPr/>
          <p:nvPr/>
        </p:nvSpPr>
        <p:spPr>
          <a:xfrm>
            <a:off x="11384075" y="6386084"/>
            <a:ext cx="679994" cy="369332"/>
          </a:xfrm>
          <a:prstGeom prst="rect">
            <a:avLst/>
          </a:prstGeom>
        </p:spPr>
        <p:txBody>
          <a:bodyPr wrap="none">
            <a:spAutoFit/>
          </a:bodyPr>
          <a:lstStyle/>
          <a:p>
            <a:r>
              <a:rPr lang="en-US" dirty="0">
                <a:solidFill>
                  <a:schemeClr val="bg1"/>
                </a:solidFill>
                <a:latin typeface="Baghdad" pitchFamily="2" charset="-78"/>
                <a:cs typeface="Baghdad" pitchFamily="2" charset="-78"/>
              </a:rPr>
              <a:t>4/11</a:t>
            </a:r>
          </a:p>
        </p:txBody>
      </p:sp>
    </p:spTree>
    <p:extLst>
      <p:ext uri="{BB962C8B-B14F-4D97-AF65-F5344CB8AC3E}">
        <p14:creationId xmlns:p14="http://schemas.microsoft.com/office/powerpoint/2010/main" val="374327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46D5EC-54DC-164E-B1D3-954976FC8745}"/>
              </a:ext>
            </a:extLst>
          </p:cNvPr>
          <p:cNvSpPr>
            <a:spLocks noGrp="1"/>
          </p:cNvSpPr>
          <p:nvPr>
            <p:ph type="title"/>
          </p:nvPr>
        </p:nvSpPr>
        <p:spPr>
          <a:xfrm>
            <a:off x="838200" y="365125"/>
            <a:ext cx="10515600" cy="1325563"/>
          </a:xfrm>
        </p:spPr>
        <p:txBody>
          <a:bodyPr>
            <a:normAutofit/>
          </a:bodyPr>
          <a:lstStyle/>
          <a:p>
            <a:r>
              <a:rPr lang="en-US" sz="4200" dirty="0">
                <a:solidFill>
                  <a:schemeClr val="bg1"/>
                </a:solidFill>
              </a:rPr>
              <a:t>Past Assumption: Meteors = Blackbodies</a:t>
            </a:r>
          </a:p>
        </p:txBody>
      </p:sp>
      <p:pic>
        <p:nvPicPr>
          <p:cNvPr id="5" name="Picture 4" descr="A picture containing device&#10;&#10;Description automatically generated">
            <a:extLst>
              <a:ext uri="{FF2B5EF4-FFF2-40B4-BE49-F238E27FC236}">
                <a16:creationId xmlns:a16="http://schemas.microsoft.com/office/drawing/2014/main" id="{86921B86-6B39-454A-AAC3-853920FEED82}"/>
              </a:ext>
            </a:extLst>
          </p:cNvPr>
          <p:cNvPicPr>
            <a:picLocks noChangeAspect="1"/>
          </p:cNvPicPr>
          <p:nvPr/>
        </p:nvPicPr>
        <p:blipFill>
          <a:blip r:embed="rId3"/>
          <a:stretch>
            <a:fillRect/>
          </a:stretch>
        </p:blipFill>
        <p:spPr>
          <a:xfrm>
            <a:off x="0" y="5576621"/>
            <a:ext cx="1191247" cy="1226984"/>
          </a:xfrm>
          <a:prstGeom prst="rect">
            <a:avLst/>
          </a:prstGeom>
        </p:spPr>
      </p:pic>
      <p:sp>
        <p:nvSpPr>
          <p:cNvPr id="7" name="Rectangle 6">
            <a:extLst>
              <a:ext uri="{FF2B5EF4-FFF2-40B4-BE49-F238E27FC236}">
                <a16:creationId xmlns:a16="http://schemas.microsoft.com/office/drawing/2014/main" id="{4D1F6A7F-FF4A-4340-A950-2B1E64A65F09}"/>
              </a:ext>
            </a:extLst>
          </p:cNvPr>
          <p:cNvSpPr/>
          <p:nvPr/>
        </p:nvSpPr>
        <p:spPr>
          <a:xfrm>
            <a:off x="11384075" y="6386084"/>
            <a:ext cx="679994" cy="369332"/>
          </a:xfrm>
          <a:prstGeom prst="rect">
            <a:avLst/>
          </a:prstGeom>
        </p:spPr>
        <p:txBody>
          <a:bodyPr wrap="none">
            <a:spAutoFit/>
          </a:bodyPr>
          <a:lstStyle/>
          <a:p>
            <a:r>
              <a:rPr lang="en-US" dirty="0">
                <a:solidFill>
                  <a:schemeClr val="bg1"/>
                </a:solidFill>
                <a:latin typeface="Baghdad" pitchFamily="2" charset="-78"/>
                <a:cs typeface="Baghdad" pitchFamily="2" charset="-78"/>
              </a:rPr>
              <a:t>5/11</a:t>
            </a:r>
          </a:p>
        </p:txBody>
      </p:sp>
      <p:pic>
        <p:nvPicPr>
          <p:cNvPr id="1028" name="Picture 4" descr="Shape&#10;&#10;Description automatically generated">
            <a:extLst>
              <a:ext uri="{FF2B5EF4-FFF2-40B4-BE49-F238E27FC236}">
                <a16:creationId xmlns:a16="http://schemas.microsoft.com/office/drawing/2014/main" id="{8CE4D990-9A84-D143-9E99-3240E6D806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200" y="1323975"/>
            <a:ext cx="7213600" cy="5168900"/>
          </a:xfrm>
          <a:prstGeom prst="rect">
            <a:avLst/>
          </a:prstGeom>
          <a:solidFill>
            <a:schemeClr val="bg1"/>
          </a:solidFill>
        </p:spPr>
      </p:pic>
      <p:sp>
        <p:nvSpPr>
          <p:cNvPr id="4" name="Rectangle 3">
            <a:extLst>
              <a:ext uri="{FF2B5EF4-FFF2-40B4-BE49-F238E27FC236}">
                <a16:creationId xmlns:a16="http://schemas.microsoft.com/office/drawing/2014/main" id="{D18A05D0-3F0A-8946-99C7-3A3FDE3DAFBF}"/>
              </a:ext>
            </a:extLst>
          </p:cNvPr>
          <p:cNvSpPr/>
          <p:nvPr/>
        </p:nvSpPr>
        <p:spPr>
          <a:xfrm>
            <a:off x="7086600" y="4099293"/>
            <a:ext cx="1943100" cy="1477328"/>
          </a:xfrm>
          <a:prstGeom prst="rect">
            <a:avLst/>
          </a:prstGeom>
        </p:spPr>
        <p:txBody>
          <a:bodyPr wrap="square">
            <a:spAutoFit/>
          </a:bodyPr>
          <a:lstStyle/>
          <a:p>
            <a:r>
              <a:rPr lang="en-US" dirty="0"/>
              <a:t>Akatsuki LAC Filter</a:t>
            </a:r>
          </a:p>
          <a:p>
            <a:r>
              <a:rPr lang="en-US" dirty="0"/>
              <a:t>(OI line, optimized </a:t>
            </a:r>
          </a:p>
          <a:p>
            <a:r>
              <a:rPr lang="en-US" dirty="0"/>
              <a:t>for lightning)</a:t>
            </a:r>
          </a:p>
          <a:p>
            <a:br>
              <a:rPr lang="en-US" dirty="0"/>
            </a:br>
            <a:endParaRPr lang="en-US" dirty="0"/>
          </a:p>
        </p:txBody>
      </p:sp>
      <p:sp>
        <p:nvSpPr>
          <p:cNvPr id="8" name="Rectangle 7">
            <a:extLst>
              <a:ext uri="{FF2B5EF4-FFF2-40B4-BE49-F238E27FC236}">
                <a16:creationId xmlns:a16="http://schemas.microsoft.com/office/drawing/2014/main" id="{E1EEDFAD-1C09-6742-B598-DA61F4C02003}"/>
              </a:ext>
            </a:extLst>
          </p:cNvPr>
          <p:cNvSpPr/>
          <p:nvPr/>
        </p:nvSpPr>
        <p:spPr>
          <a:xfrm>
            <a:off x="4038600" y="2297042"/>
            <a:ext cx="6096000" cy="923330"/>
          </a:xfrm>
          <a:prstGeom prst="rect">
            <a:avLst/>
          </a:prstGeom>
        </p:spPr>
        <p:txBody>
          <a:bodyPr>
            <a:spAutoFit/>
          </a:bodyPr>
          <a:lstStyle/>
          <a:p>
            <a:r>
              <a:rPr lang="en-US" dirty="0">
                <a:solidFill>
                  <a:srgbClr val="000000"/>
                </a:solidFill>
                <a:latin typeface="Calibri" panose="020F0502020204030204" pitchFamily="34" charset="0"/>
              </a:rPr>
              <a:t>Blackbody spectrum (6000 K)</a:t>
            </a:r>
            <a:endParaRPr lang="en-US" dirty="0"/>
          </a:p>
          <a:p>
            <a:br>
              <a:rPr lang="en-US" dirty="0"/>
            </a:br>
            <a:endParaRPr lang="en-US" dirty="0"/>
          </a:p>
        </p:txBody>
      </p:sp>
    </p:spTree>
    <p:extLst>
      <p:ext uri="{BB962C8B-B14F-4D97-AF65-F5344CB8AC3E}">
        <p14:creationId xmlns:p14="http://schemas.microsoft.com/office/powerpoint/2010/main" val="621028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46D5EC-54DC-164E-B1D3-954976FC8745}"/>
              </a:ext>
            </a:extLst>
          </p:cNvPr>
          <p:cNvSpPr>
            <a:spLocks noGrp="1"/>
          </p:cNvSpPr>
          <p:nvPr>
            <p:ph type="title"/>
          </p:nvPr>
        </p:nvSpPr>
        <p:spPr>
          <a:xfrm>
            <a:off x="838200" y="365125"/>
            <a:ext cx="10515600" cy="1325563"/>
          </a:xfrm>
        </p:spPr>
        <p:txBody>
          <a:bodyPr>
            <a:normAutofit/>
          </a:bodyPr>
          <a:lstStyle/>
          <a:p>
            <a:r>
              <a:rPr lang="en-US" sz="4200" dirty="0">
                <a:solidFill>
                  <a:schemeClr val="bg1"/>
                </a:solidFill>
              </a:rPr>
              <a:t>Possible Reality: Meteors ≠ Blackbodies</a:t>
            </a:r>
          </a:p>
        </p:txBody>
      </p:sp>
      <p:pic>
        <p:nvPicPr>
          <p:cNvPr id="4" name="Picture 3" descr="A picture containing device&#10;&#10;Description automatically generated">
            <a:extLst>
              <a:ext uri="{FF2B5EF4-FFF2-40B4-BE49-F238E27FC236}">
                <a16:creationId xmlns:a16="http://schemas.microsoft.com/office/drawing/2014/main" id="{9DBFD7D0-D62B-2041-BE46-B49B816E006D}"/>
              </a:ext>
            </a:extLst>
          </p:cNvPr>
          <p:cNvPicPr>
            <a:picLocks noChangeAspect="1"/>
          </p:cNvPicPr>
          <p:nvPr/>
        </p:nvPicPr>
        <p:blipFill>
          <a:blip r:embed="rId3"/>
          <a:stretch>
            <a:fillRect/>
          </a:stretch>
        </p:blipFill>
        <p:spPr>
          <a:xfrm>
            <a:off x="0" y="5576621"/>
            <a:ext cx="1191247" cy="1226984"/>
          </a:xfrm>
          <a:prstGeom prst="rect">
            <a:avLst/>
          </a:prstGeom>
        </p:spPr>
      </p:pic>
      <p:sp>
        <p:nvSpPr>
          <p:cNvPr id="7" name="Rectangle 6">
            <a:extLst>
              <a:ext uri="{FF2B5EF4-FFF2-40B4-BE49-F238E27FC236}">
                <a16:creationId xmlns:a16="http://schemas.microsoft.com/office/drawing/2014/main" id="{C47F2D6E-9308-BC48-96F1-6BC580E3DC8E}"/>
              </a:ext>
            </a:extLst>
          </p:cNvPr>
          <p:cNvSpPr/>
          <p:nvPr/>
        </p:nvSpPr>
        <p:spPr>
          <a:xfrm>
            <a:off x="11384075" y="6386084"/>
            <a:ext cx="679994" cy="369332"/>
          </a:xfrm>
          <a:prstGeom prst="rect">
            <a:avLst/>
          </a:prstGeom>
        </p:spPr>
        <p:txBody>
          <a:bodyPr wrap="none">
            <a:spAutoFit/>
          </a:bodyPr>
          <a:lstStyle/>
          <a:p>
            <a:r>
              <a:rPr lang="en-US" dirty="0">
                <a:solidFill>
                  <a:schemeClr val="bg1"/>
                </a:solidFill>
                <a:latin typeface="Baghdad" pitchFamily="2" charset="-78"/>
                <a:cs typeface="Baghdad" pitchFamily="2" charset="-78"/>
              </a:rPr>
              <a:t>6/11</a:t>
            </a:r>
          </a:p>
        </p:txBody>
      </p:sp>
      <p:pic>
        <p:nvPicPr>
          <p:cNvPr id="10" name="Picture 9" descr="A picture containing chart&#10;&#10;Description automatically generated">
            <a:extLst>
              <a:ext uri="{FF2B5EF4-FFF2-40B4-BE49-F238E27FC236}">
                <a16:creationId xmlns:a16="http://schemas.microsoft.com/office/drawing/2014/main" id="{0B0DE601-69FD-EC42-89BF-EBF36AEB3252}"/>
              </a:ext>
            </a:extLst>
          </p:cNvPr>
          <p:cNvPicPr>
            <a:picLocks noChangeAspect="1"/>
          </p:cNvPicPr>
          <p:nvPr/>
        </p:nvPicPr>
        <p:blipFill rotWithShape="1">
          <a:blip r:embed="rId4"/>
          <a:srcRect t="5443"/>
          <a:stretch/>
        </p:blipFill>
        <p:spPr>
          <a:xfrm>
            <a:off x="1301750" y="1690688"/>
            <a:ext cx="7035800" cy="4695396"/>
          </a:xfrm>
          <a:prstGeom prst="rect">
            <a:avLst/>
          </a:prstGeom>
          <a:solidFill>
            <a:schemeClr val="bg1"/>
          </a:solidFill>
        </p:spPr>
      </p:pic>
      <p:sp>
        <p:nvSpPr>
          <p:cNvPr id="5" name="Rectangle 4">
            <a:extLst>
              <a:ext uri="{FF2B5EF4-FFF2-40B4-BE49-F238E27FC236}">
                <a16:creationId xmlns:a16="http://schemas.microsoft.com/office/drawing/2014/main" id="{F2B1A609-02F8-024D-81A0-873103128ED1}"/>
              </a:ext>
            </a:extLst>
          </p:cNvPr>
          <p:cNvSpPr/>
          <p:nvPr/>
        </p:nvSpPr>
        <p:spPr>
          <a:xfrm>
            <a:off x="214843" y="2822783"/>
            <a:ext cx="6096000" cy="923330"/>
          </a:xfrm>
          <a:prstGeom prst="rect">
            <a:avLst/>
          </a:prstGeom>
        </p:spPr>
        <p:txBody>
          <a:bodyPr>
            <a:spAutoFit/>
          </a:bodyPr>
          <a:lstStyle/>
          <a:p>
            <a:pPr algn="ctr"/>
            <a:r>
              <a:rPr lang="en-US" dirty="0">
                <a:solidFill>
                  <a:srgbClr val="FF0000"/>
                </a:solidFill>
                <a:latin typeface="Calibri" panose="020F0502020204030204" pitchFamily="34" charset="0"/>
              </a:rPr>
              <a:t>Mg, Fe, Ni, Ca, Na</a:t>
            </a:r>
            <a:endParaRPr lang="en-US" dirty="0"/>
          </a:p>
          <a:p>
            <a:br>
              <a:rPr lang="en-US" dirty="0"/>
            </a:br>
            <a:endParaRPr lang="en-US" dirty="0"/>
          </a:p>
        </p:txBody>
      </p:sp>
      <p:sp>
        <p:nvSpPr>
          <p:cNvPr id="6" name="Rectangle 5">
            <a:extLst>
              <a:ext uri="{FF2B5EF4-FFF2-40B4-BE49-F238E27FC236}">
                <a16:creationId xmlns:a16="http://schemas.microsoft.com/office/drawing/2014/main" id="{C850B92A-E715-D045-823F-E054D994F579}"/>
              </a:ext>
            </a:extLst>
          </p:cNvPr>
          <p:cNvSpPr/>
          <p:nvPr/>
        </p:nvSpPr>
        <p:spPr>
          <a:xfrm>
            <a:off x="6169025" y="4199702"/>
            <a:ext cx="685800" cy="923330"/>
          </a:xfrm>
          <a:prstGeom prst="rect">
            <a:avLst/>
          </a:prstGeom>
        </p:spPr>
        <p:txBody>
          <a:bodyPr wrap="square">
            <a:spAutoFit/>
          </a:bodyPr>
          <a:lstStyle/>
          <a:p>
            <a:r>
              <a:rPr lang="en-US" dirty="0">
                <a:solidFill>
                  <a:srgbClr val="FFA202"/>
                </a:solidFill>
                <a:latin typeface="Calibri" panose="020F0502020204030204" pitchFamily="34" charset="0"/>
              </a:rPr>
              <a:t>N</a:t>
            </a:r>
            <a:r>
              <a:rPr lang="en-US" baseline="-25000" dirty="0">
                <a:solidFill>
                  <a:srgbClr val="FFA202"/>
                </a:solidFill>
                <a:latin typeface="Calibri" panose="020F0502020204030204" pitchFamily="34" charset="0"/>
              </a:rPr>
              <a:t>2</a:t>
            </a:r>
            <a:endParaRPr lang="en-US" dirty="0"/>
          </a:p>
          <a:p>
            <a:br>
              <a:rPr lang="en-US" dirty="0"/>
            </a:br>
            <a:endParaRPr lang="en-US" dirty="0"/>
          </a:p>
        </p:txBody>
      </p:sp>
      <p:sp>
        <p:nvSpPr>
          <p:cNvPr id="8" name="Rectangle 7">
            <a:extLst>
              <a:ext uri="{FF2B5EF4-FFF2-40B4-BE49-F238E27FC236}">
                <a16:creationId xmlns:a16="http://schemas.microsoft.com/office/drawing/2014/main" id="{20D3BAAE-4FFE-9D42-B216-5F908CC0AB43}"/>
              </a:ext>
            </a:extLst>
          </p:cNvPr>
          <p:cNvSpPr/>
          <p:nvPr/>
        </p:nvSpPr>
        <p:spPr>
          <a:xfrm>
            <a:off x="3262843" y="2082580"/>
            <a:ext cx="2833157" cy="1015663"/>
          </a:xfrm>
          <a:prstGeom prst="rect">
            <a:avLst/>
          </a:prstGeom>
        </p:spPr>
        <p:txBody>
          <a:bodyPr wrap="square">
            <a:spAutoFit/>
          </a:bodyPr>
          <a:lstStyle/>
          <a:p>
            <a:r>
              <a:rPr lang="en-US" dirty="0"/>
              <a:t>Blackbody (6000 K)</a:t>
            </a:r>
            <a:endParaRPr lang="en-US" sz="2400" dirty="0"/>
          </a:p>
          <a:p>
            <a:br>
              <a:rPr lang="en-US" sz="2400" dirty="0"/>
            </a:br>
            <a:endParaRPr lang="en-US" dirty="0"/>
          </a:p>
        </p:txBody>
      </p:sp>
      <p:sp>
        <p:nvSpPr>
          <p:cNvPr id="9" name="Rectangle 8">
            <a:extLst>
              <a:ext uri="{FF2B5EF4-FFF2-40B4-BE49-F238E27FC236}">
                <a16:creationId xmlns:a16="http://schemas.microsoft.com/office/drawing/2014/main" id="{21BCC05B-E3E0-0C45-9F48-0D2C05598504}"/>
              </a:ext>
            </a:extLst>
          </p:cNvPr>
          <p:cNvSpPr/>
          <p:nvPr/>
        </p:nvSpPr>
        <p:spPr>
          <a:xfrm>
            <a:off x="7315200" y="3429000"/>
            <a:ext cx="419100" cy="1015663"/>
          </a:xfrm>
          <a:prstGeom prst="rect">
            <a:avLst/>
          </a:prstGeom>
        </p:spPr>
        <p:txBody>
          <a:bodyPr wrap="square">
            <a:spAutoFit/>
          </a:bodyPr>
          <a:lstStyle/>
          <a:p>
            <a:r>
              <a:rPr lang="en-US" sz="2400" dirty="0">
                <a:solidFill>
                  <a:srgbClr val="7C007C"/>
                </a:solidFill>
                <a:latin typeface="Calibri" panose="020F0502020204030204" pitchFamily="34" charset="0"/>
              </a:rPr>
              <a:t>O</a:t>
            </a:r>
            <a:endParaRPr lang="en-US" dirty="0"/>
          </a:p>
          <a:p>
            <a:br>
              <a:rPr lang="en-US" dirty="0"/>
            </a:br>
            <a:endParaRPr lang="en-US" dirty="0"/>
          </a:p>
        </p:txBody>
      </p:sp>
      <p:sp>
        <p:nvSpPr>
          <p:cNvPr id="11" name="Rectangle 10">
            <a:extLst>
              <a:ext uri="{FF2B5EF4-FFF2-40B4-BE49-F238E27FC236}">
                <a16:creationId xmlns:a16="http://schemas.microsoft.com/office/drawing/2014/main" id="{B922A485-8D2C-4649-9E64-1D507AF53399}"/>
              </a:ext>
            </a:extLst>
          </p:cNvPr>
          <p:cNvSpPr/>
          <p:nvPr/>
        </p:nvSpPr>
        <p:spPr>
          <a:xfrm>
            <a:off x="8448053" y="3284448"/>
            <a:ext cx="6096000" cy="1754326"/>
          </a:xfrm>
          <a:prstGeom prst="rect">
            <a:avLst/>
          </a:prstGeom>
        </p:spPr>
        <p:txBody>
          <a:bodyPr>
            <a:spAutoFit/>
          </a:bodyPr>
          <a:lstStyle/>
          <a:p>
            <a:r>
              <a:rPr lang="en-US" sz="2400" dirty="0">
                <a:solidFill>
                  <a:srgbClr val="FFFFFF"/>
                </a:solidFill>
                <a:latin typeface="Calibri" panose="020F0502020204030204" pitchFamily="34" charset="0"/>
              </a:rPr>
              <a:t>Real emission from a </a:t>
            </a:r>
          </a:p>
          <a:p>
            <a:r>
              <a:rPr lang="en-US" sz="2400" dirty="0">
                <a:solidFill>
                  <a:srgbClr val="FFFFFF"/>
                </a:solidFill>
                <a:latin typeface="Calibri" panose="020F0502020204030204" pitchFamily="34" charset="0"/>
              </a:rPr>
              <a:t>~1 kg meteor spectrum </a:t>
            </a:r>
          </a:p>
          <a:p>
            <a:r>
              <a:rPr lang="en-US" sz="2400" dirty="0">
                <a:solidFill>
                  <a:srgbClr val="FFFFFF"/>
                </a:solidFill>
                <a:latin typeface="Calibri" panose="020F0502020204030204" pitchFamily="34" charset="0"/>
              </a:rPr>
              <a:t>(</a:t>
            </a:r>
            <a:r>
              <a:rPr lang="en-US" sz="2400" dirty="0" err="1">
                <a:solidFill>
                  <a:srgbClr val="FFFFFF"/>
                </a:solidFill>
                <a:latin typeface="Calibri" panose="020F0502020204030204" pitchFamily="34" charset="0"/>
              </a:rPr>
              <a:t>Madiedo</a:t>
            </a:r>
            <a:r>
              <a:rPr lang="en-US" sz="2400" dirty="0">
                <a:solidFill>
                  <a:srgbClr val="FFFFFF"/>
                </a:solidFill>
                <a:latin typeface="Calibri" panose="020F0502020204030204" pitchFamily="34" charset="0"/>
              </a:rPr>
              <a:t> et al. 2013)</a:t>
            </a:r>
            <a:endParaRPr lang="en-US" sz="2400" dirty="0"/>
          </a:p>
          <a:p>
            <a:br>
              <a:rPr lang="en-US" dirty="0"/>
            </a:br>
            <a:endParaRPr lang="en-US" dirty="0"/>
          </a:p>
        </p:txBody>
      </p:sp>
    </p:spTree>
    <p:extLst>
      <p:ext uri="{BB962C8B-B14F-4D97-AF65-F5344CB8AC3E}">
        <p14:creationId xmlns:p14="http://schemas.microsoft.com/office/powerpoint/2010/main" val="409903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395E-CE1E-574D-BF85-888F233988EB}"/>
              </a:ext>
            </a:extLst>
          </p:cNvPr>
          <p:cNvSpPr>
            <a:spLocks noGrp="1"/>
          </p:cNvSpPr>
          <p:nvPr>
            <p:ph type="title"/>
          </p:nvPr>
        </p:nvSpPr>
        <p:spPr/>
        <p:txBody>
          <a:bodyPr>
            <a:noAutofit/>
          </a:bodyPr>
          <a:lstStyle/>
          <a:p>
            <a:pPr algn="ctr"/>
            <a:r>
              <a:rPr lang="en-US" sz="4000" dirty="0">
                <a:solidFill>
                  <a:schemeClr val="bg1"/>
                </a:solidFill>
              </a:rPr>
              <a:t>Previous studies underestimated the fraction of optical energy in the LAC filter</a:t>
            </a:r>
          </a:p>
        </p:txBody>
      </p:sp>
      <p:pic>
        <p:nvPicPr>
          <p:cNvPr id="4" name="Picture 3" descr="A picture containing device&#10;&#10;Description automatically generated">
            <a:extLst>
              <a:ext uri="{FF2B5EF4-FFF2-40B4-BE49-F238E27FC236}">
                <a16:creationId xmlns:a16="http://schemas.microsoft.com/office/drawing/2014/main" id="{E360A8E8-C9B8-2646-AF2F-5D45030DE3E6}"/>
              </a:ext>
            </a:extLst>
          </p:cNvPr>
          <p:cNvPicPr>
            <a:picLocks noChangeAspect="1"/>
          </p:cNvPicPr>
          <p:nvPr/>
        </p:nvPicPr>
        <p:blipFill>
          <a:blip r:embed="rId3"/>
          <a:stretch>
            <a:fillRect/>
          </a:stretch>
        </p:blipFill>
        <p:spPr>
          <a:xfrm>
            <a:off x="0" y="5576621"/>
            <a:ext cx="1191247" cy="1226984"/>
          </a:xfrm>
          <a:prstGeom prst="rect">
            <a:avLst/>
          </a:prstGeom>
        </p:spPr>
      </p:pic>
      <p:sp>
        <p:nvSpPr>
          <p:cNvPr id="7" name="Rectangle 6">
            <a:extLst>
              <a:ext uri="{FF2B5EF4-FFF2-40B4-BE49-F238E27FC236}">
                <a16:creationId xmlns:a16="http://schemas.microsoft.com/office/drawing/2014/main" id="{57D3D0AB-41C7-6B45-87E8-C5A3A3D365FD}"/>
              </a:ext>
            </a:extLst>
          </p:cNvPr>
          <p:cNvSpPr/>
          <p:nvPr/>
        </p:nvSpPr>
        <p:spPr>
          <a:xfrm>
            <a:off x="11384075" y="6386084"/>
            <a:ext cx="679994" cy="369332"/>
          </a:xfrm>
          <a:prstGeom prst="rect">
            <a:avLst/>
          </a:prstGeom>
        </p:spPr>
        <p:txBody>
          <a:bodyPr wrap="none">
            <a:spAutoFit/>
          </a:bodyPr>
          <a:lstStyle/>
          <a:p>
            <a:r>
              <a:rPr lang="en-US" dirty="0">
                <a:solidFill>
                  <a:schemeClr val="bg1"/>
                </a:solidFill>
                <a:latin typeface="Baghdad" pitchFamily="2" charset="-78"/>
                <a:cs typeface="Baghdad" pitchFamily="2" charset="-78"/>
              </a:rPr>
              <a:t>7/11</a:t>
            </a:r>
          </a:p>
        </p:txBody>
      </p:sp>
      <p:pic>
        <p:nvPicPr>
          <p:cNvPr id="9" name="Picture 8" descr="Chart, histogram&#10;&#10;Description automatically generated">
            <a:extLst>
              <a:ext uri="{FF2B5EF4-FFF2-40B4-BE49-F238E27FC236}">
                <a16:creationId xmlns:a16="http://schemas.microsoft.com/office/drawing/2014/main" id="{E3DDAD5F-F5E3-574C-B7BD-F5D64909E6C3}"/>
              </a:ext>
            </a:extLst>
          </p:cNvPr>
          <p:cNvPicPr>
            <a:picLocks noChangeAspect="1"/>
          </p:cNvPicPr>
          <p:nvPr/>
        </p:nvPicPr>
        <p:blipFill rotWithShape="1">
          <a:blip r:embed="rId4"/>
          <a:srcRect t="5726" b="429"/>
          <a:stretch/>
        </p:blipFill>
        <p:spPr>
          <a:xfrm>
            <a:off x="1300275" y="1732422"/>
            <a:ext cx="7035800" cy="4660116"/>
          </a:xfrm>
          <a:prstGeom prst="rect">
            <a:avLst/>
          </a:prstGeom>
          <a:solidFill>
            <a:schemeClr val="bg1"/>
          </a:solidFill>
        </p:spPr>
      </p:pic>
      <p:sp>
        <p:nvSpPr>
          <p:cNvPr id="3" name="Rectangle 2">
            <a:extLst>
              <a:ext uri="{FF2B5EF4-FFF2-40B4-BE49-F238E27FC236}">
                <a16:creationId xmlns:a16="http://schemas.microsoft.com/office/drawing/2014/main" id="{9C5D4B95-0D91-AC4B-B733-B099D97871B2}"/>
              </a:ext>
            </a:extLst>
          </p:cNvPr>
          <p:cNvSpPr/>
          <p:nvPr/>
        </p:nvSpPr>
        <p:spPr>
          <a:xfrm>
            <a:off x="8445103" y="2035129"/>
            <a:ext cx="6096000" cy="4154984"/>
          </a:xfrm>
          <a:prstGeom prst="rect">
            <a:avLst/>
          </a:prstGeom>
        </p:spPr>
        <p:txBody>
          <a:bodyPr>
            <a:spAutoFit/>
          </a:bodyPr>
          <a:lstStyle/>
          <a:p>
            <a:r>
              <a:rPr lang="en-US" sz="2400" b="1" dirty="0">
                <a:solidFill>
                  <a:srgbClr val="FFFFFF"/>
                </a:solidFill>
                <a:latin typeface="Calibri" panose="020F0502020204030204" pitchFamily="34" charset="0"/>
              </a:rPr>
              <a:t>Blackbody assumption:</a:t>
            </a:r>
            <a:endParaRPr lang="en-US" sz="2400" dirty="0"/>
          </a:p>
          <a:p>
            <a:br>
              <a:rPr lang="en-US" sz="2400" dirty="0"/>
            </a:br>
            <a:r>
              <a:rPr lang="en-US" sz="2400" dirty="0">
                <a:solidFill>
                  <a:srgbClr val="FFFFFF"/>
                </a:solidFill>
                <a:latin typeface="Calibri" panose="020F0502020204030204" pitchFamily="34" charset="0"/>
              </a:rPr>
              <a:t>Oxygen / Total ~ 0.007</a:t>
            </a:r>
            <a:endParaRPr lang="en-US" sz="2400" dirty="0"/>
          </a:p>
          <a:p>
            <a:br>
              <a:rPr lang="en-US" sz="2400" dirty="0"/>
            </a:br>
            <a:r>
              <a:rPr lang="en-US" sz="2400" b="1" dirty="0">
                <a:solidFill>
                  <a:srgbClr val="FFFFFF"/>
                </a:solidFill>
                <a:latin typeface="Calibri" panose="020F0502020204030204" pitchFamily="34" charset="0"/>
              </a:rPr>
              <a:t>But, for this meteor:</a:t>
            </a:r>
            <a:endParaRPr lang="en-US" sz="2400" dirty="0"/>
          </a:p>
          <a:p>
            <a:br>
              <a:rPr lang="en-US" sz="2400" dirty="0"/>
            </a:br>
            <a:r>
              <a:rPr lang="en-US" sz="2400" dirty="0">
                <a:solidFill>
                  <a:srgbClr val="FFFFFF"/>
                </a:solidFill>
                <a:latin typeface="Calibri" panose="020F0502020204030204" pitchFamily="34" charset="0"/>
              </a:rPr>
              <a:t>Oxygen / Total ~ 0.09</a:t>
            </a:r>
            <a:endParaRPr lang="en-US" sz="2400" dirty="0"/>
          </a:p>
          <a:p>
            <a:br>
              <a:rPr lang="en-US" sz="2400" dirty="0"/>
            </a:br>
            <a:r>
              <a:rPr lang="en-US" sz="2400" dirty="0">
                <a:solidFill>
                  <a:srgbClr val="FFFFFF"/>
                </a:solidFill>
                <a:latin typeface="Calibri" panose="020F0502020204030204" pitchFamily="34" charset="0"/>
              </a:rPr>
              <a:t>Atmospheric / Total ~ 0.3</a:t>
            </a:r>
            <a:endParaRPr lang="en-US" sz="2400" dirty="0"/>
          </a:p>
          <a:p>
            <a:br>
              <a:rPr lang="en-US" sz="2400" dirty="0"/>
            </a:br>
            <a:endParaRPr lang="en-US" sz="2400" dirty="0"/>
          </a:p>
        </p:txBody>
      </p:sp>
      <p:sp>
        <p:nvSpPr>
          <p:cNvPr id="8" name="Rectangle 7">
            <a:extLst>
              <a:ext uri="{FF2B5EF4-FFF2-40B4-BE49-F238E27FC236}">
                <a16:creationId xmlns:a16="http://schemas.microsoft.com/office/drawing/2014/main" id="{CEB0F05F-488F-6B4F-932E-D3949FAD0133}"/>
              </a:ext>
            </a:extLst>
          </p:cNvPr>
          <p:cNvSpPr/>
          <p:nvPr/>
        </p:nvSpPr>
        <p:spPr>
          <a:xfrm>
            <a:off x="138643" y="2035129"/>
            <a:ext cx="6096000" cy="923330"/>
          </a:xfrm>
          <a:prstGeom prst="rect">
            <a:avLst/>
          </a:prstGeom>
        </p:spPr>
        <p:txBody>
          <a:bodyPr>
            <a:spAutoFit/>
          </a:bodyPr>
          <a:lstStyle/>
          <a:p>
            <a:pPr algn="ctr"/>
            <a:r>
              <a:rPr lang="en-US" dirty="0">
                <a:solidFill>
                  <a:srgbClr val="FF0000"/>
                </a:solidFill>
                <a:latin typeface="Calibri" panose="020F0502020204030204" pitchFamily="34" charset="0"/>
              </a:rPr>
              <a:t>Mg, Fe, Ni, Ca, Na</a:t>
            </a:r>
            <a:endParaRPr lang="en-US" dirty="0"/>
          </a:p>
          <a:p>
            <a:br>
              <a:rPr lang="en-US" dirty="0"/>
            </a:br>
            <a:endParaRPr lang="en-US" dirty="0"/>
          </a:p>
        </p:txBody>
      </p:sp>
      <p:sp>
        <p:nvSpPr>
          <p:cNvPr id="11" name="Rectangle 10">
            <a:extLst>
              <a:ext uri="{FF2B5EF4-FFF2-40B4-BE49-F238E27FC236}">
                <a16:creationId xmlns:a16="http://schemas.microsoft.com/office/drawing/2014/main" id="{3E4F95D6-E933-6F42-90A9-DE529356E5EF}"/>
              </a:ext>
            </a:extLst>
          </p:cNvPr>
          <p:cNvSpPr/>
          <p:nvPr/>
        </p:nvSpPr>
        <p:spPr>
          <a:xfrm>
            <a:off x="6169025" y="4199702"/>
            <a:ext cx="685800" cy="923330"/>
          </a:xfrm>
          <a:prstGeom prst="rect">
            <a:avLst/>
          </a:prstGeom>
        </p:spPr>
        <p:txBody>
          <a:bodyPr wrap="square">
            <a:spAutoFit/>
          </a:bodyPr>
          <a:lstStyle/>
          <a:p>
            <a:r>
              <a:rPr lang="en-US" dirty="0">
                <a:solidFill>
                  <a:srgbClr val="FFA202"/>
                </a:solidFill>
                <a:latin typeface="Calibri" panose="020F0502020204030204" pitchFamily="34" charset="0"/>
              </a:rPr>
              <a:t>N</a:t>
            </a:r>
            <a:r>
              <a:rPr lang="en-US" baseline="-25000" dirty="0">
                <a:solidFill>
                  <a:srgbClr val="FFA202"/>
                </a:solidFill>
                <a:latin typeface="Calibri" panose="020F0502020204030204" pitchFamily="34" charset="0"/>
              </a:rPr>
              <a:t>2</a:t>
            </a:r>
            <a:endParaRPr lang="en-US" dirty="0"/>
          </a:p>
          <a:p>
            <a:br>
              <a:rPr lang="en-US" dirty="0"/>
            </a:br>
            <a:endParaRPr lang="en-US" dirty="0"/>
          </a:p>
        </p:txBody>
      </p:sp>
      <p:sp>
        <p:nvSpPr>
          <p:cNvPr id="12" name="Rectangle 11">
            <a:extLst>
              <a:ext uri="{FF2B5EF4-FFF2-40B4-BE49-F238E27FC236}">
                <a16:creationId xmlns:a16="http://schemas.microsoft.com/office/drawing/2014/main" id="{23539A89-2780-A546-B834-120A806C9C5D}"/>
              </a:ext>
            </a:extLst>
          </p:cNvPr>
          <p:cNvSpPr/>
          <p:nvPr/>
        </p:nvSpPr>
        <p:spPr>
          <a:xfrm>
            <a:off x="7315200" y="3429000"/>
            <a:ext cx="419100" cy="1015663"/>
          </a:xfrm>
          <a:prstGeom prst="rect">
            <a:avLst/>
          </a:prstGeom>
        </p:spPr>
        <p:txBody>
          <a:bodyPr wrap="square">
            <a:spAutoFit/>
          </a:bodyPr>
          <a:lstStyle/>
          <a:p>
            <a:r>
              <a:rPr lang="en-US" sz="2400" dirty="0">
                <a:solidFill>
                  <a:srgbClr val="7C007C"/>
                </a:solidFill>
                <a:latin typeface="Calibri" panose="020F0502020204030204" pitchFamily="34" charset="0"/>
              </a:rPr>
              <a:t>O</a:t>
            </a:r>
            <a:endParaRPr lang="en-US" dirty="0"/>
          </a:p>
          <a:p>
            <a:br>
              <a:rPr lang="en-US" dirty="0"/>
            </a:br>
            <a:endParaRPr lang="en-US" dirty="0"/>
          </a:p>
        </p:txBody>
      </p:sp>
    </p:spTree>
    <p:extLst>
      <p:ext uri="{BB962C8B-B14F-4D97-AF65-F5344CB8AC3E}">
        <p14:creationId xmlns:p14="http://schemas.microsoft.com/office/powerpoint/2010/main" val="2235373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909C-991F-A141-96D0-F40D8E27DE52}"/>
              </a:ext>
            </a:extLst>
          </p:cNvPr>
          <p:cNvSpPr>
            <a:spLocks noGrp="1"/>
          </p:cNvSpPr>
          <p:nvPr>
            <p:ph type="title"/>
          </p:nvPr>
        </p:nvSpPr>
        <p:spPr/>
        <p:txBody>
          <a:bodyPr>
            <a:noAutofit/>
          </a:bodyPr>
          <a:lstStyle/>
          <a:p>
            <a:pPr algn="ctr"/>
            <a:r>
              <a:rPr lang="en-US" sz="4000" dirty="0">
                <a:solidFill>
                  <a:schemeClr val="bg1"/>
                </a:solidFill>
              </a:rPr>
              <a:t>Poisson Statistics: ≥1 flash from a meteor was likely during Akatsuki’s observations</a:t>
            </a:r>
          </a:p>
        </p:txBody>
      </p:sp>
      <p:pic>
        <p:nvPicPr>
          <p:cNvPr id="4" name="Picture 3" descr="A picture containing device&#10;&#10;Description automatically generated">
            <a:extLst>
              <a:ext uri="{FF2B5EF4-FFF2-40B4-BE49-F238E27FC236}">
                <a16:creationId xmlns:a16="http://schemas.microsoft.com/office/drawing/2014/main" id="{354CDF5F-F587-5A46-AF45-69458B515B6B}"/>
              </a:ext>
            </a:extLst>
          </p:cNvPr>
          <p:cNvPicPr>
            <a:picLocks noChangeAspect="1"/>
          </p:cNvPicPr>
          <p:nvPr/>
        </p:nvPicPr>
        <p:blipFill>
          <a:blip r:embed="rId3"/>
          <a:stretch>
            <a:fillRect/>
          </a:stretch>
        </p:blipFill>
        <p:spPr>
          <a:xfrm>
            <a:off x="0" y="5576621"/>
            <a:ext cx="1191247" cy="1226984"/>
          </a:xfrm>
          <a:prstGeom prst="rect">
            <a:avLst/>
          </a:prstGeom>
        </p:spPr>
      </p:pic>
      <p:sp>
        <p:nvSpPr>
          <p:cNvPr id="6" name="Rectangle 5">
            <a:extLst>
              <a:ext uri="{FF2B5EF4-FFF2-40B4-BE49-F238E27FC236}">
                <a16:creationId xmlns:a16="http://schemas.microsoft.com/office/drawing/2014/main" id="{3BA142CF-3858-2E4E-B693-1D2EDA787041}"/>
              </a:ext>
            </a:extLst>
          </p:cNvPr>
          <p:cNvSpPr/>
          <p:nvPr/>
        </p:nvSpPr>
        <p:spPr>
          <a:xfrm>
            <a:off x="11384075" y="6386084"/>
            <a:ext cx="679994" cy="369332"/>
          </a:xfrm>
          <a:prstGeom prst="rect">
            <a:avLst/>
          </a:prstGeom>
        </p:spPr>
        <p:txBody>
          <a:bodyPr wrap="none">
            <a:spAutoFit/>
          </a:bodyPr>
          <a:lstStyle/>
          <a:p>
            <a:r>
              <a:rPr lang="en-US" dirty="0">
                <a:solidFill>
                  <a:schemeClr val="bg1"/>
                </a:solidFill>
                <a:latin typeface="Baghdad" pitchFamily="2" charset="-78"/>
                <a:cs typeface="Baghdad" pitchFamily="2" charset="-78"/>
              </a:rPr>
              <a:t>8/11</a:t>
            </a:r>
          </a:p>
        </p:txBody>
      </p:sp>
      <p:pic>
        <p:nvPicPr>
          <p:cNvPr id="5" name="Picture 4">
            <a:extLst>
              <a:ext uri="{FF2B5EF4-FFF2-40B4-BE49-F238E27FC236}">
                <a16:creationId xmlns:a16="http://schemas.microsoft.com/office/drawing/2014/main" id="{40004077-F095-4344-BECB-2916729E1C8E}"/>
              </a:ext>
            </a:extLst>
          </p:cNvPr>
          <p:cNvPicPr>
            <a:picLocks noChangeAspect="1"/>
          </p:cNvPicPr>
          <p:nvPr/>
        </p:nvPicPr>
        <p:blipFill>
          <a:blip r:embed="rId4"/>
          <a:stretch>
            <a:fillRect/>
          </a:stretch>
        </p:blipFill>
        <p:spPr>
          <a:xfrm>
            <a:off x="274889" y="1690688"/>
            <a:ext cx="5549155" cy="3786046"/>
          </a:xfrm>
          <a:prstGeom prst="rect">
            <a:avLst/>
          </a:prstGeom>
          <a:solidFill>
            <a:schemeClr val="bg1"/>
          </a:solidFill>
        </p:spPr>
      </p:pic>
      <p:pic>
        <p:nvPicPr>
          <p:cNvPr id="10" name="Picture 9" descr="Chart, line chart&#10;&#10;Description automatically generated">
            <a:extLst>
              <a:ext uri="{FF2B5EF4-FFF2-40B4-BE49-F238E27FC236}">
                <a16:creationId xmlns:a16="http://schemas.microsoft.com/office/drawing/2014/main" id="{63E02511-1E08-DD4A-9F1A-E28C2D5D01FE}"/>
              </a:ext>
            </a:extLst>
          </p:cNvPr>
          <p:cNvPicPr>
            <a:picLocks noChangeAspect="1"/>
          </p:cNvPicPr>
          <p:nvPr/>
        </p:nvPicPr>
        <p:blipFill>
          <a:blip r:embed="rId5"/>
          <a:stretch>
            <a:fillRect/>
          </a:stretch>
        </p:blipFill>
        <p:spPr>
          <a:xfrm>
            <a:off x="6091440" y="2402496"/>
            <a:ext cx="5825671" cy="3787617"/>
          </a:xfrm>
          <a:prstGeom prst="rect">
            <a:avLst/>
          </a:prstGeom>
          <a:solidFill>
            <a:schemeClr val="bg1"/>
          </a:solidFill>
        </p:spPr>
      </p:pic>
    </p:spTree>
    <p:extLst>
      <p:ext uri="{BB962C8B-B14F-4D97-AF65-F5344CB8AC3E}">
        <p14:creationId xmlns:p14="http://schemas.microsoft.com/office/powerpoint/2010/main" val="3244129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AE4C-49A9-0E48-B0AE-1A4BB1ABAF6C}"/>
              </a:ext>
            </a:extLst>
          </p:cNvPr>
          <p:cNvSpPr>
            <a:spLocks noGrp="1"/>
          </p:cNvSpPr>
          <p:nvPr>
            <p:ph type="title"/>
          </p:nvPr>
        </p:nvSpPr>
        <p:spPr/>
        <p:txBody>
          <a:bodyPr>
            <a:normAutofit/>
          </a:bodyPr>
          <a:lstStyle/>
          <a:p>
            <a:r>
              <a:rPr lang="en-US" sz="4200" dirty="0">
                <a:solidFill>
                  <a:schemeClr val="bg1"/>
                </a:solidFill>
              </a:rPr>
              <a:t>Conclusions</a:t>
            </a:r>
          </a:p>
        </p:txBody>
      </p:sp>
      <p:sp>
        <p:nvSpPr>
          <p:cNvPr id="3" name="Content Placeholder 2">
            <a:extLst>
              <a:ext uri="{FF2B5EF4-FFF2-40B4-BE49-F238E27FC236}">
                <a16:creationId xmlns:a16="http://schemas.microsoft.com/office/drawing/2014/main" id="{4989DD9B-1350-6B40-BF7B-87ED7CC77110}"/>
              </a:ext>
            </a:extLst>
          </p:cNvPr>
          <p:cNvSpPr>
            <a:spLocks noGrp="1"/>
          </p:cNvSpPr>
          <p:nvPr>
            <p:ph idx="1"/>
          </p:nvPr>
        </p:nvSpPr>
        <p:spPr>
          <a:xfrm>
            <a:off x="838200" y="1825625"/>
            <a:ext cx="5934559" cy="4351338"/>
          </a:xfrm>
        </p:spPr>
        <p:txBody>
          <a:bodyPr>
            <a:normAutofit/>
          </a:bodyPr>
          <a:lstStyle/>
          <a:p>
            <a:r>
              <a:rPr lang="en-US" sz="3000" dirty="0">
                <a:solidFill>
                  <a:schemeClr val="bg1"/>
                </a:solidFill>
              </a:rPr>
              <a:t>Detected flash(es) may not be due to lightning, but meteor fireballs</a:t>
            </a:r>
          </a:p>
          <a:p>
            <a:r>
              <a:rPr lang="en-US" sz="3000" dirty="0">
                <a:solidFill>
                  <a:schemeClr val="bg1"/>
                </a:solidFill>
              </a:rPr>
              <a:t>Lightning could still occur: </a:t>
            </a:r>
          </a:p>
          <a:p>
            <a:pPr lvl="1"/>
            <a:r>
              <a:rPr lang="en-US" sz="3000" dirty="0">
                <a:solidFill>
                  <a:schemeClr val="bg1"/>
                </a:solidFill>
              </a:rPr>
              <a:t>Volcanic eruptions</a:t>
            </a:r>
          </a:p>
          <a:p>
            <a:pPr lvl="1"/>
            <a:r>
              <a:rPr lang="en-US" sz="3000" dirty="0">
                <a:solidFill>
                  <a:schemeClr val="bg1"/>
                </a:solidFill>
              </a:rPr>
              <a:t>Lower in the cloud layer</a:t>
            </a:r>
          </a:p>
          <a:p>
            <a:r>
              <a:rPr lang="en-US" sz="3000" dirty="0">
                <a:solidFill>
                  <a:schemeClr val="bg1"/>
                </a:solidFill>
              </a:rPr>
              <a:t>Future missions could verify</a:t>
            </a:r>
          </a:p>
        </p:txBody>
      </p:sp>
      <p:pic>
        <p:nvPicPr>
          <p:cNvPr id="5" name="Picture 4" descr="A picture containing outdoor object, star, night sky&#10;&#10;Description automatically generated">
            <a:extLst>
              <a:ext uri="{FF2B5EF4-FFF2-40B4-BE49-F238E27FC236}">
                <a16:creationId xmlns:a16="http://schemas.microsoft.com/office/drawing/2014/main" id="{3C4FAFD4-BC0B-384E-9B27-1F84585E7958}"/>
              </a:ext>
            </a:extLst>
          </p:cNvPr>
          <p:cNvPicPr>
            <a:picLocks noChangeAspect="1"/>
          </p:cNvPicPr>
          <p:nvPr/>
        </p:nvPicPr>
        <p:blipFill>
          <a:blip r:embed="rId3"/>
          <a:stretch>
            <a:fillRect/>
          </a:stretch>
        </p:blipFill>
        <p:spPr>
          <a:xfrm>
            <a:off x="6636632" y="698147"/>
            <a:ext cx="5555367" cy="3053727"/>
          </a:xfrm>
          <a:prstGeom prst="rect">
            <a:avLst/>
          </a:prstGeom>
        </p:spPr>
      </p:pic>
      <p:pic>
        <p:nvPicPr>
          <p:cNvPr id="8" name="Picture 7" descr="A picture containing outdoor, sky, nature, clouds&#10;&#10;Description automatically generated">
            <a:extLst>
              <a:ext uri="{FF2B5EF4-FFF2-40B4-BE49-F238E27FC236}">
                <a16:creationId xmlns:a16="http://schemas.microsoft.com/office/drawing/2014/main" id="{8478A8B4-B99A-3D45-9688-496BCF9308A6}"/>
              </a:ext>
            </a:extLst>
          </p:cNvPr>
          <p:cNvPicPr>
            <a:picLocks noChangeAspect="1"/>
          </p:cNvPicPr>
          <p:nvPr/>
        </p:nvPicPr>
        <p:blipFill>
          <a:blip r:embed="rId4"/>
          <a:stretch>
            <a:fillRect/>
          </a:stretch>
        </p:blipFill>
        <p:spPr>
          <a:xfrm>
            <a:off x="6636631" y="3751874"/>
            <a:ext cx="5555368" cy="2488664"/>
          </a:xfrm>
          <a:prstGeom prst="rect">
            <a:avLst/>
          </a:prstGeom>
        </p:spPr>
      </p:pic>
      <p:pic>
        <p:nvPicPr>
          <p:cNvPr id="10" name="Picture 9" descr="A picture containing device&#10;&#10;Description automatically generated">
            <a:extLst>
              <a:ext uri="{FF2B5EF4-FFF2-40B4-BE49-F238E27FC236}">
                <a16:creationId xmlns:a16="http://schemas.microsoft.com/office/drawing/2014/main" id="{E6B47195-2D14-A144-BD73-D49B0C8E0BB7}"/>
              </a:ext>
            </a:extLst>
          </p:cNvPr>
          <p:cNvPicPr>
            <a:picLocks noChangeAspect="1"/>
          </p:cNvPicPr>
          <p:nvPr/>
        </p:nvPicPr>
        <p:blipFill>
          <a:blip r:embed="rId5"/>
          <a:stretch>
            <a:fillRect/>
          </a:stretch>
        </p:blipFill>
        <p:spPr>
          <a:xfrm>
            <a:off x="0" y="5576621"/>
            <a:ext cx="1191247" cy="1226984"/>
          </a:xfrm>
          <a:prstGeom prst="rect">
            <a:avLst/>
          </a:prstGeom>
        </p:spPr>
      </p:pic>
      <p:sp>
        <p:nvSpPr>
          <p:cNvPr id="12" name="Rectangle 11">
            <a:extLst>
              <a:ext uri="{FF2B5EF4-FFF2-40B4-BE49-F238E27FC236}">
                <a16:creationId xmlns:a16="http://schemas.microsoft.com/office/drawing/2014/main" id="{E9153225-C0D5-6D40-810F-55BC84F3D3CE}"/>
              </a:ext>
            </a:extLst>
          </p:cNvPr>
          <p:cNvSpPr/>
          <p:nvPr/>
        </p:nvSpPr>
        <p:spPr>
          <a:xfrm>
            <a:off x="11384075" y="6386084"/>
            <a:ext cx="679994" cy="369332"/>
          </a:xfrm>
          <a:prstGeom prst="rect">
            <a:avLst/>
          </a:prstGeom>
        </p:spPr>
        <p:txBody>
          <a:bodyPr wrap="none">
            <a:spAutoFit/>
          </a:bodyPr>
          <a:lstStyle/>
          <a:p>
            <a:r>
              <a:rPr lang="en-US" dirty="0">
                <a:solidFill>
                  <a:schemeClr val="bg1"/>
                </a:solidFill>
                <a:latin typeface="Baghdad" pitchFamily="2" charset="-78"/>
                <a:cs typeface="Baghdad" pitchFamily="2" charset="-78"/>
              </a:rPr>
              <a:t>9/11</a:t>
            </a:r>
          </a:p>
        </p:txBody>
      </p:sp>
      <p:sp>
        <p:nvSpPr>
          <p:cNvPr id="13" name="Rectangle 12">
            <a:extLst>
              <a:ext uri="{FF2B5EF4-FFF2-40B4-BE49-F238E27FC236}">
                <a16:creationId xmlns:a16="http://schemas.microsoft.com/office/drawing/2014/main" id="{D08ECFF9-9874-8840-BD99-C7B4039C39C0}"/>
              </a:ext>
            </a:extLst>
          </p:cNvPr>
          <p:cNvSpPr/>
          <p:nvPr/>
        </p:nvSpPr>
        <p:spPr>
          <a:xfrm>
            <a:off x="1191247" y="6434273"/>
            <a:ext cx="4653966" cy="646331"/>
          </a:xfrm>
          <a:prstGeom prst="rect">
            <a:avLst/>
          </a:prstGeom>
        </p:spPr>
        <p:txBody>
          <a:bodyPr wrap="none">
            <a:spAutoFit/>
          </a:bodyPr>
          <a:lstStyle/>
          <a:p>
            <a:r>
              <a:rPr lang="en-US" b="0" i="0" dirty="0">
                <a:solidFill>
                  <a:schemeClr val="bg1"/>
                </a:solidFill>
                <a:effectLst/>
                <a:latin typeface="Open Sans" panose="020F0502020204030204" pitchFamily="34" charset="0"/>
              </a:rPr>
              <a:t>Credit: </a:t>
            </a:r>
            <a:r>
              <a:rPr lang="en-US" dirty="0">
                <a:solidFill>
                  <a:schemeClr val="bg1"/>
                </a:solidFill>
                <a:latin typeface="Open Sans" panose="020F0502020204030204" pitchFamily="34" charset="0"/>
              </a:rPr>
              <a:t>Tonga Geological Services, Reuters</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614595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{378E9E6A-E2E3-7047-8812-A6C06B1C6495}tf10001057</Template>
  <TotalTime>1002</TotalTime>
  <Words>680</Words>
  <Application>Microsoft Macintosh PowerPoint</Application>
  <PresentationFormat>Widescreen</PresentationFormat>
  <Paragraphs>101</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Baghdad</vt:lpstr>
      <vt:lpstr>Calibri</vt:lpstr>
      <vt:lpstr>Calibri Light</vt:lpstr>
      <vt:lpstr>Open Sans</vt:lpstr>
      <vt:lpstr>Office Theme</vt:lpstr>
      <vt:lpstr>Bam! Lightning on Venus?</vt:lpstr>
      <vt:lpstr>PowerPoint Presentation</vt:lpstr>
      <vt:lpstr>LAC: Lightning and Airglow Camera</vt:lpstr>
      <vt:lpstr>Akatsuki: 1 Flash in 22 Hours over 4 Years</vt:lpstr>
      <vt:lpstr>Past Assumption: Meteors = Blackbodies</vt:lpstr>
      <vt:lpstr>Possible Reality: Meteors ≠ Blackbodies</vt:lpstr>
      <vt:lpstr>Previous studies underestimated the fraction of optical energy in the LAC filter</vt:lpstr>
      <vt:lpstr>Poisson Statistics: ≥1 flash from a meteor was likely during Akatsuki’s observations</vt:lpstr>
      <vt:lpstr>Conclusions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46</cp:revision>
  <dcterms:created xsi:type="dcterms:W3CDTF">2022-03-31T22:37:15Z</dcterms:created>
  <dcterms:modified xsi:type="dcterms:W3CDTF">2022-04-08T22:41:34Z</dcterms:modified>
</cp:coreProperties>
</file>